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Lst>
  <p:notesMasterIdLst>
    <p:notesMasterId r:id="rId32"/>
  </p:notesMasterIdLst>
  <p:sldIdLst>
    <p:sldId id="256" r:id="rId2"/>
    <p:sldId id="291" r:id="rId3"/>
    <p:sldId id="265" r:id="rId4"/>
    <p:sldId id="284" r:id="rId5"/>
    <p:sldId id="263" r:id="rId6"/>
    <p:sldId id="270" r:id="rId7"/>
    <p:sldId id="264" r:id="rId8"/>
    <p:sldId id="268" r:id="rId9"/>
    <p:sldId id="269" r:id="rId10"/>
    <p:sldId id="272" r:id="rId11"/>
    <p:sldId id="267" r:id="rId12"/>
    <p:sldId id="281" r:id="rId13"/>
    <p:sldId id="283" r:id="rId14"/>
    <p:sldId id="295" r:id="rId15"/>
    <p:sldId id="257" r:id="rId16"/>
    <p:sldId id="271" r:id="rId17"/>
    <p:sldId id="259" r:id="rId18"/>
    <p:sldId id="279" r:id="rId19"/>
    <p:sldId id="276" r:id="rId20"/>
    <p:sldId id="260" r:id="rId21"/>
    <p:sldId id="293" r:id="rId22"/>
    <p:sldId id="294" r:id="rId23"/>
    <p:sldId id="275" r:id="rId24"/>
    <p:sldId id="277" r:id="rId25"/>
    <p:sldId id="258" r:id="rId26"/>
    <p:sldId id="273" r:id="rId27"/>
    <p:sldId id="278" r:id="rId28"/>
    <p:sldId id="261" r:id="rId29"/>
    <p:sldId id="274" r:id="rId30"/>
    <p:sldId id="292"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5788"/>
  </p:normalViewPr>
  <p:slideViewPr>
    <p:cSldViewPr snapToGrid="0">
      <p:cViewPr varScale="1">
        <p:scale>
          <a:sx n="110" d="100"/>
          <a:sy n="110" d="100"/>
        </p:scale>
        <p:origin x="48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JIMENEZ, TABITA</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PID:</a:t>
            </a:r>
            <a:r>
              <a:rPr lang="en-US" sz="1200" b="0" kern="1200" dirty="0">
                <a:solidFill>
                  <a:schemeClr val="tx1"/>
                </a:solidFill>
                <a:latin typeface="+mn-lt"/>
                <a:ea typeface="+mn-ea"/>
                <a:cs typeface="+mn-cs"/>
              </a:rPr>
              <a:t> 02509701, </a:t>
            </a:r>
            <a:r>
              <a:rPr lang="en-US" sz="1200" b="1" kern="1200" dirty="0">
                <a:solidFill>
                  <a:schemeClr val="tx1"/>
                </a:solidFill>
                <a:latin typeface="+mn-lt"/>
                <a:ea typeface="+mn-ea"/>
                <a:cs typeface="+mn-cs"/>
              </a:rPr>
              <a:t>Sex:</a:t>
            </a:r>
            <a:r>
              <a:rPr lang="en-US" sz="1200" b="0" kern="1200" dirty="0">
                <a:solidFill>
                  <a:schemeClr val="tx1"/>
                </a:solidFill>
                <a:latin typeface="+mn-lt"/>
                <a:ea typeface="+mn-ea"/>
                <a:cs typeface="+mn-cs"/>
              </a:rPr>
              <a:t> F, </a:t>
            </a:r>
            <a:r>
              <a:rPr lang="en-US" sz="1200" b="1" kern="1200" dirty="0">
                <a:solidFill>
                  <a:schemeClr val="tx1"/>
                </a:solidFill>
                <a:latin typeface="+mn-lt"/>
                <a:ea typeface="+mn-ea"/>
                <a:cs typeface="+mn-cs"/>
              </a:rPr>
              <a:t>D.O.B:</a:t>
            </a:r>
            <a:r>
              <a:rPr lang="en-US" sz="1200" b="0" kern="1200" dirty="0">
                <a:solidFill>
                  <a:schemeClr val="tx1"/>
                </a:solidFill>
                <a:latin typeface="+mn-lt"/>
                <a:ea typeface="+mn-ea"/>
                <a:cs typeface="+mn-cs"/>
              </a:rPr>
              <a:t> 8/21/1963</a:t>
            </a:r>
            <a:endParaRPr lang="en-US" dirty="0"/>
          </a:p>
          <a:p>
            <a:endParaRPr lang="en-US" dirty="0"/>
          </a:p>
          <a:p>
            <a:endParaRPr lang="en-US" dirty="0"/>
          </a:p>
          <a:p>
            <a:r>
              <a:rPr lang="en-US" dirty="0"/>
              <a:t>Fusiform dilatation of the mid and distal common bile duct, measuring up to</a:t>
            </a:r>
            <a:br>
              <a:rPr lang="en-US" dirty="0"/>
            </a:br>
            <a:r>
              <a:rPr lang="en-US" dirty="0"/>
              <a:t>10 mm, without associated intrahepatic biliary ductal dilatation which is most</a:t>
            </a:r>
            <a:br>
              <a:rPr lang="en-US" dirty="0"/>
            </a:br>
            <a:r>
              <a:rPr lang="en-US" dirty="0"/>
              <a:t>consistent with a type I choledochal cyst. Continued follow-up is recommended</a:t>
            </a:r>
          </a:p>
        </p:txBody>
      </p:sp>
      <p:sp>
        <p:nvSpPr>
          <p:cNvPr id="4" name="Slide Number Placeholder 3"/>
          <p:cNvSpPr>
            <a:spLocks noGrp="1"/>
          </p:cNvSpPr>
          <p:nvPr>
            <p:ph type="sldNum" sz="quarter" idx="5"/>
          </p:nvPr>
        </p:nvSpPr>
        <p:spPr/>
        <p:txBody>
          <a:bodyPr/>
          <a:lstStyle/>
          <a:p>
            <a:fld id="{574E91CB-755D-428F-8EC1-FE5FBA5457F8}" type="slidenum">
              <a:rPr lang="en-US" smtClean="0"/>
              <a:t>12</a:t>
            </a:fld>
            <a:endParaRPr lang="en-US"/>
          </a:p>
        </p:txBody>
      </p:sp>
    </p:spTree>
    <p:extLst>
      <p:ext uri="{BB962C8B-B14F-4D97-AF65-F5344CB8AC3E}">
        <p14:creationId xmlns:p14="http://schemas.microsoft.com/office/powerpoint/2010/main" val="22037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ALBELAIZ, YAHAERA, GABRIELA</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PID:</a:t>
            </a:r>
            <a:r>
              <a:rPr lang="en-US" sz="1200" b="0" kern="1200" dirty="0">
                <a:solidFill>
                  <a:schemeClr val="tx1"/>
                </a:solidFill>
                <a:latin typeface="+mn-lt"/>
                <a:ea typeface="+mn-ea"/>
                <a:cs typeface="+mn-cs"/>
              </a:rPr>
              <a:t> 31101244, </a:t>
            </a:r>
            <a:r>
              <a:rPr lang="en-US" sz="1200" b="1" kern="1200" dirty="0">
                <a:solidFill>
                  <a:schemeClr val="tx1"/>
                </a:solidFill>
                <a:latin typeface="+mn-lt"/>
                <a:ea typeface="+mn-ea"/>
                <a:cs typeface="+mn-cs"/>
              </a:rPr>
              <a:t>Sex:</a:t>
            </a:r>
            <a:r>
              <a:rPr lang="en-US" sz="1200" b="0" kern="1200" dirty="0">
                <a:solidFill>
                  <a:schemeClr val="tx1"/>
                </a:solidFill>
                <a:latin typeface="+mn-lt"/>
                <a:ea typeface="+mn-ea"/>
                <a:cs typeface="+mn-cs"/>
              </a:rPr>
              <a:t> F, </a:t>
            </a:r>
            <a:r>
              <a:rPr lang="en-US" sz="1200" b="1" kern="1200" dirty="0">
                <a:solidFill>
                  <a:schemeClr val="tx1"/>
                </a:solidFill>
                <a:latin typeface="+mn-lt"/>
                <a:ea typeface="+mn-ea"/>
                <a:cs typeface="+mn-cs"/>
              </a:rPr>
              <a:t>D.O.B:</a:t>
            </a:r>
            <a:r>
              <a:rPr lang="en-US" sz="1200" b="0" kern="1200" dirty="0">
                <a:solidFill>
                  <a:schemeClr val="tx1"/>
                </a:solidFill>
                <a:latin typeface="+mn-lt"/>
                <a:ea typeface="+mn-ea"/>
                <a:cs typeface="+mn-cs"/>
              </a:rPr>
              <a:t> 12/22/1992</a:t>
            </a:r>
          </a:p>
          <a:p>
            <a:r>
              <a:rPr lang="en-US" dirty="0"/>
              <a:t> Acc#:  38854326</a:t>
            </a:r>
          </a:p>
          <a:p>
            <a:endParaRPr lang="en-US" dirty="0"/>
          </a:p>
          <a:p>
            <a:r>
              <a:rPr lang="en-US" dirty="0"/>
              <a:t>. A type </a:t>
            </a:r>
            <a:r>
              <a:rPr lang="en-US" dirty="0" err="1"/>
              <a:t>Ib</a:t>
            </a:r>
            <a:r>
              <a:rPr lang="en-US" dirty="0"/>
              <a:t> choledochal cyst of the common bile duct measures 3.1 x 1.4 cm (coronal T2 image 14, series</a:t>
            </a:r>
            <a:br>
              <a:rPr lang="en-US" dirty="0"/>
            </a:br>
            <a:r>
              <a:rPr lang="en-US" dirty="0"/>
              <a:t>100). Cholelithiasis noted.</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74E91CB-755D-428F-8EC1-FE5FBA5457F8}" type="slidenum">
              <a:rPr lang="en-US" smtClean="0"/>
              <a:t>13</a:t>
            </a:fld>
            <a:endParaRPr lang="en-US"/>
          </a:p>
        </p:txBody>
      </p:sp>
    </p:spTree>
    <p:extLst>
      <p:ext uri="{BB962C8B-B14F-4D97-AF65-F5344CB8AC3E}">
        <p14:creationId xmlns:p14="http://schemas.microsoft.com/office/powerpoint/2010/main" val="36466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93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MCLEAN, HUNTER</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PID:</a:t>
            </a:r>
            <a:r>
              <a:rPr lang="en-US" sz="1200" b="0" kern="1200" dirty="0">
                <a:solidFill>
                  <a:schemeClr val="tx1"/>
                </a:solidFill>
                <a:latin typeface="+mn-lt"/>
                <a:ea typeface="+mn-ea"/>
                <a:cs typeface="+mn-cs"/>
              </a:rPr>
              <a:t> 31053975, </a:t>
            </a:r>
            <a:r>
              <a:rPr lang="en-US" dirty="0"/>
              <a:t>There is a 7 mm cystic structure projecting along the medial wall of the second</a:t>
            </a:r>
            <a:br>
              <a:rPr lang="en-US" dirty="0"/>
            </a:br>
            <a:r>
              <a:rPr lang="en-US" dirty="0"/>
              <a:t>part of the duodenum at the expected location of the major papilla (axial T2</a:t>
            </a:r>
            <a:br>
              <a:rPr lang="en-US" dirty="0"/>
            </a:br>
            <a:r>
              <a:rPr lang="en-US" dirty="0"/>
              <a:t>series 5 image 19) which most likely represents a type III choledochal cyst</a:t>
            </a:r>
            <a:br>
              <a:rPr lang="en-US" dirty="0"/>
            </a:br>
            <a:r>
              <a:rPr lang="en-US" dirty="0"/>
              <a:t>(</a:t>
            </a:r>
            <a:r>
              <a:rPr lang="en-US" dirty="0" err="1"/>
              <a:t>choledochocele</a:t>
            </a:r>
            <a:r>
              <a:rPr lang="en-US" dirty="0"/>
              <a:t>). Acc#:  36660295</a:t>
            </a:r>
            <a:br>
              <a:rPr lang="en-US" dirty="0"/>
            </a:br>
            <a:r>
              <a:rPr lang="en-US" dirty="0"/>
              <a:t>There is enlargement and increased SPAIR signal noted in the pancreatic head, with</a:t>
            </a:r>
            <a:br>
              <a:rPr lang="en-US" dirty="0"/>
            </a:br>
            <a:r>
              <a:rPr lang="en-US" dirty="0"/>
              <a:t>peripancreatic free fluid. The pancreas body and tail demonstrates normal signal</a:t>
            </a:r>
            <a:br>
              <a:rPr lang="en-US" dirty="0"/>
            </a:br>
            <a:r>
              <a:rPr lang="en-US" dirty="0"/>
              <a:t>intensity. There is no pancreatic ductal dilatation. 1. Findings of acute pancreatitis involving the pancreatic head. Acc#:  8303236</a:t>
            </a:r>
            <a:br>
              <a:rPr lang="en-US" dirty="0"/>
            </a:br>
            <a:endParaRPr lang="en-US" dirty="0"/>
          </a:p>
        </p:txBody>
      </p:sp>
      <p:sp>
        <p:nvSpPr>
          <p:cNvPr id="4" name="Slide Number Placeholder 3"/>
          <p:cNvSpPr>
            <a:spLocks noGrp="1"/>
          </p:cNvSpPr>
          <p:nvPr>
            <p:ph type="sldNum" sz="quarter" idx="5"/>
          </p:nvPr>
        </p:nvSpPr>
        <p:spPr/>
        <p:txBody>
          <a:bodyPr/>
          <a:lstStyle/>
          <a:p>
            <a:fld id="{574E91CB-755D-428F-8EC1-FE5FBA5457F8}" type="slidenum">
              <a:rPr lang="en-US" smtClean="0"/>
              <a:t>18</a:t>
            </a:fld>
            <a:endParaRPr lang="en-US"/>
          </a:p>
        </p:txBody>
      </p:sp>
    </p:spTree>
    <p:extLst>
      <p:ext uri="{BB962C8B-B14F-4D97-AF65-F5344CB8AC3E}">
        <p14:creationId xmlns:p14="http://schemas.microsoft.com/office/powerpoint/2010/main" val="275772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ARGOTA, LUCY</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PID:</a:t>
            </a:r>
            <a:r>
              <a:rPr lang="en-US" sz="1200" b="0" kern="1200" dirty="0">
                <a:solidFill>
                  <a:schemeClr val="tx1"/>
                </a:solidFill>
                <a:latin typeface="+mn-lt"/>
                <a:ea typeface="+mn-ea"/>
                <a:cs typeface="+mn-cs"/>
              </a:rPr>
              <a:t> 18825026, </a:t>
            </a:r>
            <a:r>
              <a:rPr lang="en-US" sz="1200" b="1" kern="1200" dirty="0">
                <a:solidFill>
                  <a:schemeClr val="tx1"/>
                </a:solidFill>
                <a:latin typeface="+mn-lt"/>
                <a:ea typeface="+mn-ea"/>
                <a:cs typeface="+mn-cs"/>
              </a:rPr>
              <a:t>Sex:</a:t>
            </a:r>
            <a:r>
              <a:rPr lang="en-US" sz="1200" b="0" kern="1200" dirty="0">
                <a:solidFill>
                  <a:schemeClr val="tx1"/>
                </a:solidFill>
                <a:latin typeface="+mn-lt"/>
                <a:ea typeface="+mn-ea"/>
                <a:cs typeface="+mn-cs"/>
              </a:rPr>
              <a:t> F, </a:t>
            </a:r>
            <a:r>
              <a:rPr lang="en-US" sz="1200" b="1" kern="1200" dirty="0">
                <a:solidFill>
                  <a:schemeClr val="tx1"/>
                </a:solidFill>
                <a:latin typeface="+mn-lt"/>
                <a:ea typeface="+mn-ea"/>
                <a:cs typeface="+mn-cs"/>
              </a:rPr>
              <a:t>D.O.B:</a:t>
            </a:r>
            <a:r>
              <a:rPr lang="en-US" sz="1200" b="0" kern="1200" dirty="0">
                <a:solidFill>
                  <a:schemeClr val="tx1"/>
                </a:solidFill>
                <a:latin typeface="+mn-lt"/>
                <a:ea typeface="+mn-ea"/>
                <a:cs typeface="+mn-cs"/>
              </a:rPr>
              <a:t> 6/18/1999</a:t>
            </a:r>
          </a:p>
          <a:p>
            <a:r>
              <a:rPr lang="en-US" dirty="0"/>
              <a:t>There is fusiform dilatation of the CBD at the level of the cystic duct</a:t>
            </a:r>
            <a:br>
              <a:rPr lang="en-US" dirty="0"/>
            </a:br>
            <a:r>
              <a:rPr lang="en-US" dirty="0"/>
              <a:t>insertion with associated beaded appearance of the adjacent intrahepatic</a:t>
            </a:r>
            <a:br>
              <a:rPr lang="en-US" dirty="0"/>
            </a:br>
            <a:r>
              <a:rPr lang="en-US" dirty="0"/>
              <a:t>biliary ducts, in keeping with a </a:t>
            </a:r>
            <a:r>
              <a:rPr lang="en-US" dirty="0" err="1"/>
              <a:t>Todani</a:t>
            </a:r>
            <a:r>
              <a:rPr lang="en-US" dirty="0"/>
              <a:t> type IVA choledochal cyst. </a:t>
            </a:r>
          </a:p>
        </p:txBody>
      </p:sp>
      <p:sp>
        <p:nvSpPr>
          <p:cNvPr id="4" name="Slide Number Placeholder 3"/>
          <p:cNvSpPr>
            <a:spLocks noGrp="1"/>
          </p:cNvSpPr>
          <p:nvPr>
            <p:ph type="sldNum" sz="quarter" idx="5"/>
          </p:nvPr>
        </p:nvSpPr>
        <p:spPr/>
        <p:txBody>
          <a:bodyPr/>
          <a:lstStyle/>
          <a:p>
            <a:fld id="{574E91CB-755D-428F-8EC1-FE5FBA5457F8}" type="slidenum">
              <a:rPr lang="en-US" smtClean="0"/>
              <a:t>21</a:t>
            </a:fld>
            <a:endParaRPr lang="en-US"/>
          </a:p>
        </p:txBody>
      </p:sp>
    </p:spTree>
    <p:extLst>
      <p:ext uri="{BB962C8B-B14F-4D97-AF65-F5344CB8AC3E}">
        <p14:creationId xmlns:p14="http://schemas.microsoft.com/office/powerpoint/2010/main" val="311959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WINFIELD, MYRNA</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PID:</a:t>
            </a:r>
            <a:r>
              <a:rPr lang="en-US" sz="1200" b="0" kern="1200" dirty="0">
                <a:solidFill>
                  <a:schemeClr val="tx1"/>
                </a:solidFill>
                <a:latin typeface="+mn-lt"/>
                <a:ea typeface="+mn-ea"/>
                <a:cs typeface="+mn-cs"/>
              </a:rPr>
              <a:t> 19105766, </a:t>
            </a:r>
            <a:r>
              <a:rPr lang="en-US" sz="1200" b="1" kern="1200" dirty="0">
                <a:solidFill>
                  <a:schemeClr val="tx1"/>
                </a:solidFill>
                <a:latin typeface="+mn-lt"/>
                <a:ea typeface="+mn-ea"/>
                <a:cs typeface="+mn-cs"/>
              </a:rPr>
              <a:t>Sex:</a:t>
            </a:r>
            <a:r>
              <a:rPr lang="en-US" sz="1200" b="0" kern="1200" dirty="0">
                <a:solidFill>
                  <a:schemeClr val="tx1"/>
                </a:solidFill>
                <a:latin typeface="+mn-lt"/>
                <a:ea typeface="+mn-ea"/>
                <a:cs typeface="+mn-cs"/>
              </a:rPr>
              <a:t> F, </a:t>
            </a:r>
            <a:r>
              <a:rPr lang="en-US" sz="1200" b="1" kern="1200" dirty="0">
                <a:solidFill>
                  <a:schemeClr val="tx1"/>
                </a:solidFill>
                <a:latin typeface="+mn-lt"/>
                <a:ea typeface="+mn-ea"/>
                <a:cs typeface="+mn-cs"/>
              </a:rPr>
              <a:t>D.O.B:</a:t>
            </a:r>
            <a:r>
              <a:rPr lang="en-US" sz="1200" b="0" kern="1200" dirty="0">
                <a:solidFill>
                  <a:schemeClr val="tx1"/>
                </a:solidFill>
                <a:latin typeface="+mn-lt"/>
                <a:ea typeface="+mn-ea"/>
                <a:cs typeface="+mn-cs"/>
              </a:rPr>
              <a:t> 11/12/1942</a:t>
            </a:r>
          </a:p>
          <a:p>
            <a:r>
              <a:rPr lang="en-US" dirty="0"/>
              <a:t> Acc#:  8027732</a:t>
            </a:r>
          </a:p>
          <a:p>
            <a:r>
              <a:rPr lang="en-US" dirty="0"/>
              <a:t>Postsurgical changes from recent laparoscopic</a:t>
            </a:r>
            <a:br>
              <a:rPr lang="en-US" dirty="0"/>
            </a:br>
            <a:r>
              <a:rPr lang="en-US" dirty="0"/>
              <a:t>cholecystectomy are Again demonstrated is dilatation of the extrahepatic common bile duct and both</a:t>
            </a:r>
            <a:br>
              <a:rPr lang="en-US" dirty="0"/>
            </a:br>
            <a:r>
              <a:rPr lang="en-US" dirty="0"/>
              <a:t>main intrahepatic ducts in keeping with a type IV choledochal cyst. The</a:t>
            </a:r>
            <a:br>
              <a:rPr lang="en-US" dirty="0"/>
            </a:br>
            <a:r>
              <a:rPr lang="en-US" dirty="0"/>
              <a:t>extrahepatic common bile duct measures 2.7 cm, previously 2.4 cm, slightly more</a:t>
            </a:r>
            <a:br>
              <a:rPr lang="en-US" dirty="0"/>
            </a:br>
            <a:r>
              <a:rPr lang="en-US" dirty="0"/>
              <a:t>distended since the prior exam. There is mild thickening and enhancement of the</a:t>
            </a:r>
            <a:br>
              <a:rPr lang="en-US" dirty="0"/>
            </a:br>
            <a:r>
              <a:rPr lang="en-US" dirty="0"/>
              <a:t>common bile duct.</a:t>
            </a:r>
            <a:br>
              <a:rPr lang="en-US" dirty="0"/>
            </a:br>
            <a:r>
              <a:rPr lang="en-US" dirty="0"/>
              <a:t>Type IV choledochal cyst without stones, debris, blood products and no</a:t>
            </a:r>
            <a:br>
              <a:rPr lang="en-US" dirty="0"/>
            </a:br>
            <a:r>
              <a:rPr lang="en-US" dirty="0"/>
              <a:t>changes to suggest cholangiocarcinoma.</a:t>
            </a:r>
            <a:br>
              <a:rPr lang="en-US" dirty="0"/>
            </a:br>
            <a:endParaRPr lang="en-US" dirty="0"/>
          </a:p>
        </p:txBody>
      </p:sp>
      <p:sp>
        <p:nvSpPr>
          <p:cNvPr id="4" name="Slide Number Placeholder 3"/>
          <p:cNvSpPr>
            <a:spLocks noGrp="1"/>
          </p:cNvSpPr>
          <p:nvPr>
            <p:ph type="sldNum" sz="quarter" idx="5"/>
          </p:nvPr>
        </p:nvSpPr>
        <p:spPr/>
        <p:txBody>
          <a:bodyPr/>
          <a:lstStyle/>
          <a:p>
            <a:fld id="{574E91CB-755D-428F-8EC1-FE5FBA5457F8}" type="slidenum">
              <a:rPr lang="en-US" smtClean="0"/>
              <a:t>22</a:t>
            </a:fld>
            <a:endParaRPr lang="en-US"/>
          </a:p>
        </p:txBody>
      </p:sp>
    </p:spTree>
    <p:extLst>
      <p:ext uri="{BB962C8B-B14F-4D97-AF65-F5344CB8AC3E}">
        <p14:creationId xmlns:p14="http://schemas.microsoft.com/office/powerpoint/2010/main" val="44990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3022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239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2F5496"/>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781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7265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766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44567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639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315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2F549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1609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3048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2F54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5873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549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975464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04636" y="271924"/>
            <a:ext cx="8934728" cy="2439446"/>
          </a:xfrm>
          <a:prstGeom prst="rect">
            <a:avLst/>
          </a:prstGeom>
          <a:noFill/>
          <a:ln>
            <a:noFill/>
          </a:ln>
        </p:spPr>
        <p:txBody>
          <a:bodyPr spcFirstLastPara="1" wrap="square" lIns="91425" tIns="45700" rIns="91425" bIns="45700" anchor="b" anchorCtr="0">
            <a:noAutofit/>
          </a:bodyPr>
          <a:lstStyle/>
          <a:p>
            <a:pPr lvl="0">
              <a:spcBef>
                <a:spcPts val="0"/>
              </a:spcBef>
              <a:buClr>
                <a:schemeClr val="lt1"/>
              </a:buClr>
              <a:buSzPts val="5000"/>
            </a:pPr>
            <a:r>
              <a:rPr lang="en-US" sz="4000" b="1" dirty="0">
                <a:solidFill>
                  <a:schemeClr val="bg1"/>
                </a:solidFill>
              </a:rPr>
              <a:t>Spectrum of Magnetic Resonance Imaging in Complicated Choledochal Cysts </a:t>
            </a:r>
            <a:br>
              <a:rPr lang="en-US" sz="3200" dirty="0"/>
            </a:br>
            <a:endParaRPr lang="en-US" dirty="0"/>
          </a:p>
        </p:txBody>
      </p:sp>
      <p:sp>
        <p:nvSpPr>
          <p:cNvPr id="85" name="Google Shape;85;p13"/>
          <p:cNvSpPr txBox="1">
            <a:spLocks noGrp="1"/>
          </p:cNvSpPr>
          <p:nvPr>
            <p:ph type="subTitle" idx="1"/>
          </p:nvPr>
        </p:nvSpPr>
        <p:spPr>
          <a:xfrm>
            <a:off x="641989" y="4331723"/>
            <a:ext cx="7685589"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220"/>
              <a:buNone/>
            </a:pPr>
            <a:endParaRPr lang="en-US" dirty="0">
              <a:solidFill>
                <a:schemeClr val="bg1"/>
              </a:solidFill>
            </a:endParaRPr>
          </a:p>
          <a:p>
            <a:pPr>
              <a:buClr>
                <a:schemeClr val="lt1"/>
              </a:buClr>
              <a:buSzPts val="2220"/>
            </a:pPr>
            <a:r>
              <a:rPr lang="en-US" dirty="0">
                <a:solidFill>
                  <a:schemeClr val="bg1"/>
                </a:solidFill>
              </a:rPr>
              <a:t>Shahad Al Bayati, </a:t>
            </a:r>
            <a:r>
              <a:rPr lang="en-US" dirty="0">
                <a:solidFill>
                  <a:schemeClr val="bg1"/>
                </a:solidFill>
                <a:ea typeface="+mn-lt"/>
                <a:cs typeface="+mn-lt"/>
              </a:rPr>
              <a:t>Martin A. </a:t>
            </a:r>
            <a:r>
              <a:rPr lang="en-US" dirty="0" err="1">
                <a:solidFill>
                  <a:schemeClr val="bg1"/>
                </a:solidFill>
                <a:ea typeface="+mn-lt"/>
                <a:cs typeface="+mn-lt"/>
              </a:rPr>
              <a:t>Dufwenberg</a:t>
            </a:r>
            <a:r>
              <a:rPr lang="en-US" dirty="0">
                <a:solidFill>
                  <a:schemeClr val="bg1"/>
                </a:solidFill>
                <a:ea typeface="+mn-lt"/>
                <a:cs typeface="+mn-lt"/>
              </a:rPr>
              <a:t>,</a:t>
            </a:r>
            <a:r>
              <a:rPr lang="en-US" dirty="0">
                <a:solidFill>
                  <a:schemeClr val="bg1"/>
                </a:solidFill>
              </a:rPr>
              <a:t> Bobby Kalb, Dheeraj </a:t>
            </a:r>
            <a:r>
              <a:rPr lang="en-US" dirty="0" err="1">
                <a:solidFill>
                  <a:schemeClr val="bg1"/>
                </a:solidFill>
              </a:rPr>
              <a:t>Gopireddy</a:t>
            </a:r>
            <a:r>
              <a:rPr lang="en-US" dirty="0">
                <a:solidFill>
                  <a:schemeClr val="bg1"/>
                </a:solidFill>
              </a:rPr>
              <a:t>, Neeraj </a:t>
            </a:r>
            <a:r>
              <a:rPr lang="en-US" dirty="0" err="1">
                <a:solidFill>
                  <a:schemeClr val="bg1"/>
                </a:solidFill>
              </a:rPr>
              <a:t>Lalwani</a:t>
            </a:r>
            <a:r>
              <a:rPr lang="en-US" dirty="0">
                <a:solidFill>
                  <a:schemeClr val="bg1"/>
                </a:solidFill>
              </a:rPr>
              <a:t> , Chandana </a:t>
            </a:r>
            <a:r>
              <a:rPr lang="en-US" dirty="0" err="1">
                <a:solidFill>
                  <a:schemeClr val="bg1"/>
                </a:solidFill>
              </a:rPr>
              <a:t>Lall</a:t>
            </a:r>
            <a:r>
              <a:rPr lang="en-US" dirty="0">
                <a:solidFill>
                  <a:schemeClr val="bg1"/>
                </a:solidFill>
              </a:rPr>
              <a:t>, </a:t>
            </a:r>
            <a:r>
              <a:rPr lang="en-US" dirty="0" err="1">
                <a:solidFill>
                  <a:schemeClr val="bg1"/>
                </a:solidFill>
              </a:rPr>
              <a:t>Hina</a:t>
            </a:r>
            <a:r>
              <a:rPr lang="en-US" dirty="0">
                <a:solidFill>
                  <a:schemeClr val="bg1"/>
                </a:solidFill>
              </a:rPr>
              <a:t> </a:t>
            </a:r>
            <a:r>
              <a:rPr lang="en-US" dirty="0" err="1">
                <a:solidFill>
                  <a:schemeClr val="bg1"/>
                </a:solidFill>
              </a:rPr>
              <a:t>Arif</a:t>
            </a:r>
            <a:endParaRPr lang="en-US" dirty="0">
              <a:solidFill>
                <a:schemeClr val="bg1"/>
              </a:solidFill>
              <a:cs typeface="Calibri"/>
            </a:endParaRPr>
          </a:p>
          <a:p>
            <a:pPr marL="0" lvl="0" indent="0" algn="ctr" rtl="0">
              <a:lnSpc>
                <a:spcPct val="90000"/>
              </a:lnSpc>
              <a:spcBef>
                <a:spcPts val="1000"/>
              </a:spcBef>
              <a:spcAft>
                <a:spcPts val="0"/>
              </a:spcAft>
              <a:buClr>
                <a:schemeClr val="lt1"/>
              </a:buClr>
              <a:buSzPts val="2220"/>
              <a:buNone/>
            </a:pPr>
            <a:r>
              <a:rPr lang="en-US" dirty="0">
                <a:solidFill>
                  <a:schemeClr val="bg1"/>
                </a:solidFill>
              </a:rPr>
              <a:t>Department of Radiology </a:t>
            </a:r>
          </a:p>
          <a:p>
            <a:pPr marL="0" lvl="0" indent="0" algn="ctr" rtl="0">
              <a:lnSpc>
                <a:spcPct val="90000"/>
              </a:lnSpc>
              <a:spcBef>
                <a:spcPts val="1000"/>
              </a:spcBef>
              <a:spcAft>
                <a:spcPts val="0"/>
              </a:spcAft>
              <a:buClr>
                <a:schemeClr val="lt1"/>
              </a:buClr>
              <a:buSzPts val="2220"/>
              <a:buNone/>
            </a:pPr>
            <a:r>
              <a:rPr lang="en-US" dirty="0">
                <a:solidFill>
                  <a:schemeClr val="bg1"/>
                </a:solidFill>
              </a:rPr>
              <a:t>University of Arizona, Tucson AZ</a:t>
            </a:r>
          </a:p>
        </p:txBody>
      </p:sp>
      <p:pic>
        <p:nvPicPr>
          <p:cNvPr id="4" name="Picture 3">
            <a:extLst>
              <a:ext uri="{FF2B5EF4-FFF2-40B4-BE49-F238E27FC236}">
                <a16:creationId xmlns:a16="http://schemas.microsoft.com/office/drawing/2014/main" id="{9DAEEB0E-1B5D-0C40-A8B7-CD163778375C}"/>
              </a:ext>
            </a:extLst>
          </p:cNvPr>
          <p:cNvPicPr>
            <a:picLocks noChangeAspect="1"/>
          </p:cNvPicPr>
          <p:nvPr/>
        </p:nvPicPr>
        <p:blipFill rotWithShape="1">
          <a:blip r:embed="rId3"/>
          <a:srcRect l="8646" t="14547" r="7438" b="20655"/>
          <a:stretch/>
        </p:blipFill>
        <p:spPr>
          <a:xfrm>
            <a:off x="2157019" y="2587284"/>
            <a:ext cx="4655531" cy="15130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33AAB-058C-4DA4-BB44-236396BA423D}"/>
              </a:ext>
            </a:extLst>
          </p:cNvPr>
          <p:cNvSpPr>
            <a:spLocks noGrp="1"/>
          </p:cNvSpPr>
          <p:nvPr>
            <p:ph type="title"/>
          </p:nvPr>
        </p:nvSpPr>
        <p:spPr>
          <a:xfrm>
            <a:off x="235110" y="164396"/>
            <a:ext cx="7886700" cy="1325563"/>
          </a:xfrm>
        </p:spPr>
        <p:txBody>
          <a:bodyPr/>
          <a:lstStyle/>
          <a:p>
            <a:r>
              <a:rPr lang="en-US" i="1" dirty="0">
                <a:solidFill>
                  <a:schemeClr val="bg1"/>
                </a:solidFill>
                <a:cs typeface="Calibri Light"/>
              </a:rPr>
              <a:t>Diagnosis of choledochal cysts</a:t>
            </a:r>
          </a:p>
        </p:txBody>
      </p:sp>
      <p:sp>
        <p:nvSpPr>
          <p:cNvPr id="3" name="Content Placeholder 2">
            <a:extLst>
              <a:ext uri="{FF2B5EF4-FFF2-40B4-BE49-F238E27FC236}">
                <a16:creationId xmlns:a16="http://schemas.microsoft.com/office/drawing/2014/main" id="{9FA4D781-B9D0-41FC-B672-83FAC91E521E}"/>
              </a:ext>
            </a:extLst>
          </p:cNvPr>
          <p:cNvSpPr>
            <a:spLocks noGrp="1"/>
          </p:cNvSpPr>
          <p:nvPr>
            <p:ph idx="1"/>
          </p:nvPr>
        </p:nvSpPr>
        <p:spPr>
          <a:xfrm>
            <a:off x="381964" y="1489959"/>
            <a:ext cx="8762035" cy="4351338"/>
          </a:xfrm>
        </p:spPr>
        <p:txBody>
          <a:bodyPr vert="horz" lIns="91440" tIns="45720" rIns="91440" bIns="45720" rtlCol="0" anchor="t">
            <a:normAutofit fontScale="92500" lnSpcReduction="20000"/>
          </a:bodyPr>
          <a:lstStyle/>
          <a:p>
            <a:pPr marL="0" indent="0">
              <a:buNone/>
            </a:pPr>
            <a:endParaRPr lang="en-US" i="1" dirty="0">
              <a:solidFill>
                <a:schemeClr val="bg1"/>
              </a:solidFill>
              <a:ea typeface="+mn-lt"/>
              <a:cs typeface="+mn-lt"/>
            </a:endParaRPr>
          </a:p>
          <a:p>
            <a:r>
              <a:rPr lang="en-US" sz="3000" dirty="0">
                <a:solidFill>
                  <a:schemeClr val="bg1"/>
                </a:solidFill>
                <a:ea typeface="+mn-lt"/>
                <a:cs typeface="+mn-lt"/>
              </a:rPr>
              <a:t>Endoscopic retrograde cholangiopancreatography (ERCP) is the most sensitive diagnostic modality </a:t>
            </a:r>
          </a:p>
          <a:p>
            <a:pPr lvl="1"/>
            <a:r>
              <a:rPr lang="en-US" sz="2600" dirty="0">
                <a:solidFill>
                  <a:schemeClr val="bg1"/>
                </a:solidFill>
                <a:ea typeface="+mn-lt"/>
                <a:cs typeface="+mn-lt"/>
              </a:rPr>
              <a:t>Sensitivity decreases in case of recurrent inflammation and scarring</a:t>
            </a:r>
            <a:endParaRPr lang="en-US" sz="2600" dirty="0">
              <a:solidFill>
                <a:schemeClr val="bg1"/>
              </a:solidFill>
              <a:cs typeface="Calibri" panose="020F0502020204030204"/>
            </a:endParaRPr>
          </a:p>
          <a:p>
            <a:pPr marL="457200" lvl="1" indent="0">
              <a:buNone/>
            </a:pPr>
            <a:endParaRPr lang="en-US" dirty="0">
              <a:solidFill>
                <a:schemeClr val="bg1"/>
              </a:solidFill>
              <a:ea typeface="+mn-lt"/>
              <a:cs typeface="+mn-lt"/>
            </a:endParaRPr>
          </a:p>
          <a:p>
            <a:r>
              <a:rPr lang="en-US" sz="3000" dirty="0">
                <a:solidFill>
                  <a:schemeClr val="bg1"/>
                </a:solidFill>
                <a:ea typeface="+mn-lt"/>
                <a:cs typeface="+mn-lt"/>
              </a:rPr>
              <a:t>Magnetic resonance cholangiopancreatography (MRCP)   is "gold standard" for diagnosis</a:t>
            </a:r>
            <a:endParaRPr lang="en-US" sz="3000" dirty="0">
              <a:solidFill>
                <a:schemeClr val="bg1"/>
              </a:solidFill>
              <a:cs typeface="Calibri"/>
            </a:endParaRPr>
          </a:p>
          <a:p>
            <a:pPr lvl="1"/>
            <a:r>
              <a:rPr lang="en-US" sz="2600" dirty="0">
                <a:solidFill>
                  <a:schemeClr val="bg1"/>
                </a:solidFill>
                <a:ea typeface="+mn-lt"/>
                <a:cs typeface="+mn-lt"/>
              </a:rPr>
              <a:t>Sensitivity 90–100%</a:t>
            </a:r>
            <a:endParaRPr lang="en-US" sz="2600" dirty="0">
              <a:solidFill>
                <a:schemeClr val="bg1"/>
              </a:solidFill>
              <a:cs typeface="Calibri"/>
            </a:endParaRPr>
          </a:p>
          <a:p>
            <a:pPr lvl="1"/>
            <a:r>
              <a:rPr lang="en-US" sz="2600" dirty="0">
                <a:solidFill>
                  <a:schemeClr val="bg1"/>
                </a:solidFill>
                <a:cs typeface="Calibri"/>
              </a:rPr>
              <a:t>Non-invasive </a:t>
            </a:r>
          </a:p>
          <a:p>
            <a:pPr lvl="1"/>
            <a:r>
              <a:rPr lang="en-US" sz="2600" dirty="0">
                <a:solidFill>
                  <a:schemeClr val="bg1"/>
                </a:solidFill>
                <a:cs typeface="Calibri"/>
              </a:rPr>
              <a:t>No ionizing radiation compared to ERCP.</a:t>
            </a:r>
          </a:p>
          <a:p>
            <a:pPr lvl="1"/>
            <a:r>
              <a:rPr lang="en-US" sz="2600" dirty="0">
                <a:solidFill>
                  <a:schemeClr val="bg1"/>
                </a:solidFill>
                <a:ea typeface="+mn-lt"/>
                <a:cs typeface="+mn-lt"/>
              </a:rPr>
              <a:t>MRCP with magnetic resonance imaging (MRI) can image surrounding structures, stones, and malignancy</a:t>
            </a:r>
          </a:p>
          <a:p>
            <a:endParaRPr lang="en-US" dirty="0">
              <a:solidFill>
                <a:srgbClr val="000000"/>
              </a:solidFill>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402403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06BD-9DE4-4FA9-9E10-14EFB291F4B3}"/>
              </a:ext>
            </a:extLst>
          </p:cNvPr>
          <p:cNvSpPr>
            <a:spLocks noGrp="1"/>
          </p:cNvSpPr>
          <p:nvPr>
            <p:ph type="title"/>
          </p:nvPr>
        </p:nvSpPr>
        <p:spPr>
          <a:xfrm>
            <a:off x="221727" y="20386"/>
            <a:ext cx="8295431" cy="1325563"/>
          </a:xfrm>
        </p:spPr>
        <p:txBody>
          <a:bodyPr/>
          <a:lstStyle/>
          <a:p>
            <a:r>
              <a:rPr lang="en-US" i="1" dirty="0">
                <a:solidFill>
                  <a:schemeClr val="bg1"/>
                </a:solidFill>
                <a:cs typeface="Calibri Light"/>
              </a:rPr>
              <a:t>Complications of choledochal cysts</a:t>
            </a:r>
            <a:endParaRPr lang="en-US" i="1" dirty="0">
              <a:solidFill>
                <a:schemeClr val="bg1"/>
              </a:solidFill>
            </a:endParaRPr>
          </a:p>
        </p:txBody>
      </p:sp>
      <p:sp>
        <p:nvSpPr>
          <p:cNvPr id="3" name="Content Placeholder 2">
            <a:extLst>
              <a:ext uri="{FF2B5EF4-FFF2-40B4-BE49-F238E27FC236}">
                <a16:creationId xmlns:a16="http://schemas.microsoft.com/office/drawing/2014/main" id="{20A63879-2FA0-4B29-8A0B-ADE5A207A218}"/>
              </a:ext>
            </a:extLst>
          </p:cNvPr>
          <p:cNvSpPr>
            <a:spLocks noGrp="1"/>
          </p:cNvSpPr>
          <p:nvPr>
            <p:ph idx="1"/>
          </p:nvPr>
        </p:nvSpPr>
        <p:spPr>
          <a:xfrm>
            <a:off x="626842" y="1311225"/>
            <a:ext cx="7496778" cy="4235549"/>
          </a:xfrm>
          <a:ln>
            <a:noFill/>
          </a:ln>
        </p:spPr>
        <p:txBody>
          <a:bodyPr vert="horz" lIns="91440" tIns="45720" rIns="91440" bIns="45720" rtlCol="0" anchor="t">
            <a:noAutofit/>
          </a:bodyPr>
          <a:lstStyle/>
          <a:p>
            <a:r>
              <a:rPr lang="en-US" sz="2600" dirty="0">
                <a:solidFill>
                  <a:schemeClr val="bg1"/>
                </a:solidFill>
                <a:ea typeface="+mn-lt"/>
                <a:cs typeface="+mn-lt"/>
              </a:rPr>
              <a:t>Cholangitis</a:t>
            </a:r>
            <a:endParaRPr lang="en-US" sz="2600" dirty="0">
              <a:solidFill>
                <a:schemeClr val="bg1"/>
              </a:solidFill>
              <a:cs typeface="Calibri"/>
            </a:endParaRPr>
          </a:p>
          <a:p>
            <a:r>
              <a:rPr lang="en-US" sz="2600" dirty="0">
                <a:solidFill>
                  <a:schemeClr val="bg1"/>
                </a:solidFill>
                <a:ea typeface="+mn-lt"/>
                <a:cs typeface="+mn-lt"/>
              </a:rPr>
              <a:t>Pancreatitis</a:t>
            </a:r>
            <a:endParaRPr lang="en-US" sz="2600" dirty="0">
              <a:solidFill>
                <a:schemeClr val="bg1"/>
              </a:solidFill>
              <a:cs typeface="Calibri" panose="020F0502020204030204"/>
            </a:endParaRPr>
          </a:p>
          <a:p>
            <a:r>
              <a:rPr lang="en-US" sz="2600" dirty="0">
                <a:solidFill>
                  <a:schemeClr val="bg1"/>
                </a:solidFill>
                <a:ea typeface="+mn-lt"/>
                <a:cs typeface="+mn-lt"/>
              </a:rPr>
              <a:t>Choledocholithiasis</a:t>
            </a:r>
          </a:p>
          <a:p>
            <a:r>
              <a:rPr lang="en-US" sz="2600" dirty="0">
                <a:solidFill>
                  <a:schemeClr val="bg1"/>
                </a:solidFill>
                <a:ea typeface="+mn-lt"/>
                <a:cs typeface="+mn-lt"/>
              </a:rPr>
              <a:t>Malignant transformation</a:t>
            </a:r>
          </a:p>
          <a:p>
            <a:r>
              <a:rPr lang="en-US" sz="2600" dirty="0">
                <a:solidFill>
                  <a:schemeClr val="bg1"/>
                </a:solidFill>
                <a:ea typeface="+mn-lt"/>
                <a:cs typeface="+mn-lt"/>
              </a:rPr>
              <a:t>Cyst rupture</a:t>
            </a:r>
          </a:p>
          <a:p>
            <a:r>
              <a:rPr lang="en-US" sz="2600" dirty="0">
                <a:solidFill>
                  <a:schemeClr val="bg1"/>
                </a:solidFill>
              </a:rPr>
              <a:t>Biliary obstruction</a:t>
            </a:r>
          </a:p>
          <a:p>
            <a:r>
              <a:rPr lang="en-US" sz="2600" dirty="0">
                <a:solidFill>
                  <a:schemeClr val="bg1"/>
                </a:solidFill>
              </a:rPr>
              <a:t>Bleeding</a:t>
            </a:r>
          </a:p>
          <a:p>
            <a:r>
              <a:rPr lang="en-US" sz="2600" dirty="0">
                <a:solidFill>
                  <a:schemeClr val="bg1"/>
                </a:solidFill>
              </a:rPr>
              <a:t>Gastric outlet obstruction</a:t>
            </a:r>
          </a:p>
          <a:p>
            <a:r>
              <a:rPr lang="en-US" sz="2600" dirty="0">
                <a:solidFill>
                  <a:schemeClr val="bg1"/>
                </a:solidFill>
              </a:rPr>
              <a:t>Gallbladder volvulus</a:t>
            </a:r>
          </a:p>
          <a:p>
            <a:r>
              <a:rPr lang="en-US" sz="2600" dirty="0">
                <a:solidFill>
                  <a:schemeClr val="bg1"/>
                </a:solidFill>
              </a:rPr>
              <a:t>Intussusception</a:t>
            </a:r>
          </a:p>
          <a:p>
            <a:endParaRPr lang="en-US" sz="2600" dirty="0">
              <a:solidFill>
                <a:schemeClr val="bg1"/>
              </a:solidFill>
              <a:ea typeface="+mn-lt"/>
              <a:cs typeface="+mn-lt"/>
            </a:endParaRPr>
          </a:p>
          <a:p>
            <a:endParaRPr lang="en-US" sz="2600" dirty="0">
              <a:solidFill>
                <a:schemeClr val="bg1"/>
              </a:solidFill>
              <a:cs typeface="Calibri"/>
            </a:endParaRPr>
          </a:p>
          <a:p>
            <a:pPr marL="0" indent="0">
              <a:buNone/>
            </a:pPr>
            <a:endParaRPr lang="en-US" sz="2600" dirty="0">
              <a:solidFill>
                <a:schemeClr val="bg1"/>
              </a:solidFill>
              <a:cs typeface="Calibri"/>
            </a:endParaRPr>
          </a:p>
          <a:p>
            <a:pPr marL="0" indent="0">
              <a:buNone/>
            </a:pPr>
            <a:endParaRPr lang="en-US" sz="2600" i="1" dirty="0">
              <a:solidFill>
                <a:schemeClr val="bg1"/>
              </a:solidFill>
              <a:cs typeface="Calibri"/>
            </a:endParaRPr>
          </a:p>
          <a:p>
            <a:endParaRPr lang="en-US" sz="2600" dirty="0">
              <a:solidFill>
                <a:schemeClr val="bg1"/>
              </a:solidFill>
              <a:cs typeface="Calibri"/>
            </a:endParaRPr>
          </a:p>
          <a:p>
            <a:endParaRPr lang="en-US" sz="2600" dirty="0">
              <a:solidFill>
                <a:schemeClr val="bg1"/>
              </a:solidFill>
              <a:cs typeface="Calibri"/>
            </a:endParaRPr>
          </a:p>
          <a:p>
            <a:endParaRPr lang="en-US" sz="2600" dirty="0">
              <a:solidFill>
                <a:schemeClr val="bg1"/>
              </a:solidFill>
              <a:cs typeface="Calibri"/>
            </a:endParaRPr>
          </a:p>
        </p:txBody>
      </p:sp>
      <p:sp>
        <p:nvSpPr>
          <p:cNvPr id="5" name="TextBox 4">
            <a:extLst>
              <a:ext uri="{FF2B5EF4-FFF2-40B4-BE49-F238E27FC236}">
                <a16:creationId xmlns:a16="http://schemas.microsoft.com/office/drawing/2014/main" id="{090722DD-19F2-1249-BA8D-948D4AB5C7FB}"/>
              </a:ext>
            </a:extLst>
          </p:cNvPr>
          <p:cNvSpPr txBox="1"/>
          <p:nvPr/>
        </p:nvSpPr>
        <p:spPr>
          <a:xfrm>
            <a:off x="4768770" y="1690689"/>
            <a:ext cx="3865944" cy="307777"/>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427382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A096C5-7ACE-4901-ADA7-572971273995}"/>
              </a:ext>
            </a:extLst>
          </p:cNvPr>
          <p:cNvPicPr>
            <a:picLocks noChangeAspect="1"/>
          </p:cNvPicPr>
          <p:nvPr/>
        </p:nvPicPr>
        <p:blipFill>
          <a:blip r:embed="rId3"/>
          <a:stretch>
            <a:fillRect/>
          </a:stretch>
        </p:blipFill>
        <p:spPr>
          <a:xfrm>
            <a:off x="82950" y="59178"/>
            <a:ext cx="3029097" cy="2475408"/>
          </a:xfrm>
          <a:prstGeom prst="rect">
            <a:avLst/>
          </a:prstGeom>
        </p:spPr>
      </p:pic>
      <p:pic>
        <p:nvPicPr>
          <p:cNvPr id="5" name="Picture 4">
            <a:extLst>
              <a:ext uri="{FF2B5EF4-FFF2-40B4-BE49-F238E27FC236}">
                <a16:creationId xmlns:a16="http://schemas.microsoft.com/office/drawing/2014/main" id="{CC404FD9-2F01-4979-8D92-46D8AD52000F}"/>
              </a:ext>
            </a:extLst>
          </p:cNvPr>
          <p:cNvPicPr>
            <a:picLocks noChangeAspect="1"/>
          </p:cNvPicPr>
          <p:nvPr/>
        </p:nvPicPr>
        <p:blipFill>
          <a:blip r:embed="rId4"/>
          <a:stretch>
            <a:fillRect/>
          </a:stretch>
        </p:blipFill>
        <p:spPr>
          <a:xfrm>
            <a:off x="3178799" y="59177"/>
            <a:ext cx="2862079" cy="2475408"/>
          </a:xfrm>
          <a:prstGeom prst="rect">
            <a:avLst/>
          </a:prstGeom>
        </p:spPr>
      </p:pic>
      <p:pic>
        <p:nvPicPr>
          <p:cNvPr id="6" name="Picture 5">
            <a:extLst>
              <a:ext uri="{FF2B5EF4-FFF2-40B4-BE49-F238E27FC236}">
                <a16:creationId xmlns:a16="http://schemas.microsoft.com/office/drawing/2014/main" id="{B1E07390-E2B9-4225-A21F-35082901D90C}"/>
              </a:ext>
            </a:extLst>
          </p:cNvPr>
          <p:cNvPicPr>
            <a:picLocks noChangeAspect="1"/>
          </p:cNvPicPr>
          <p:nvPr/>
        </p:nvPicPr>
        <p:blipFill>
          <a:blip r:embed="rId5"/>
          <a:stretch>
            <a:fillRect/>
          </a:stretch>
        </p:blipFill>
        <p:spPr>
          <a:xfrm>
            <a:off x="6172834" y="69538"/>
            <a:ext cx="2814577" cy="2465047"/>
          </a:xfrm>
          <a:prstGeom prst="rect">
            <a:avLst/>
          </a:prstGeom>
        </p:spPr>
      </p:pic>
      <p:pic>
        <p:nvPicPr>
          <p:cNvPr id="9" name="Picture 8">
            <a:extLst>
              <a:ext uri="{FF2B5EF4-FFF2-40B4-BE49-F238E27FC236}">
                <a16:creationId xmlns:a16="http://schemas.microsoft.com/office/drawing/2014/main" id="{D136F672-98E1-49B6-A01F-80F32636CAE7}"/>
              </a:ext>
            </a:extLst>
          </p:cNvPr>
          <p:cNvPicPr>
            <a:picLocks noChangeAspect="1"/>
          </p:cNvPicPr>
          <p:nvPr/>
        </p:nvPicPr>
        <p:blipFill>
          <a:blip r:embed="rId6"/>
          <a:stretch>
            <a:fillRect/>
          </a:stretch>
        </p:blipFill>
        <p:spPr>
          <a:xfrm>
            <a:off x="119959" y="2867276"/>
            <a:ext cx="2955078" cy="2413900"/>
          </a:xfrm>
          <a:prstGeom prst="rect">
            <a:avLst/>
          </a:prstGeom>
        </p:spPr>
      </p:pic>
      <p:pic>
        <p:nvPicPr>
          <p:cNvPr id="10" name="Picture 9">
            <a:extLst>
              <a:ext uri="{FF2B5EF4-FFF2-40B4-BE49-F238E27FC236}">
                <a16:creationId xmlns:a16="http://schemas.microsoft.com/office/drawing/2014/main" id="{862298B7-91C2-4A0F-B66D-FA83495F5509}"/>
              </a:ext>
            </a:extLst>
          </p:cNvPr>
          <p:cNvPicPr>
            <a:picLocks noChangeAspect="1"/>
          </p:cNvPicPr>
          <p:nvPr/>
        </p:nvPicPr>
        <p:blipFill>
          <a:blip r:embed="rId7"/>
          <a:stretch>
            <a:fillRect/>
          </a:stretch>
        </p:blipFill>
        <p:spPr>
          <a:xfrm>
            <a:off x="3178800" y="2867276"/>
            <a:ext cx="2902746" cy="2413900"/>
          </a:xfrm>
          <a:prstGeom prst="rect">
            <a:avLst/>
          </a:prstGeom>
        </p:spPr>
      </p:pic>
      <p:pic>
        <p:nvPicPr>
          <p:cNvPr id="11" name="Picture 10">
            <a:extLst>
              <a:ext uri="{FF2B5EF4-FFF2-40B4-BE49-F238E27FC236}">
                <a16:creationId xmlns:a16="http://schemas.microsoft.com/office/drawing/2014/main" id="{AB95BA88-0522-4AEB-989B-8C75B858C9C2}"/>
              </a:ext>
            </a:extLst>
          </p:cNvPr>
          <p:cNvPicPr>
            <a:picLocks noChangeAspect="1"/>
          </p:cNvPicPr>
          <p:nvPr/>
        </p:nvPicPr>
        <p:blipFill>
          <a:blip r:embed="rId8"/>
          <a:stretch>
            <a:fillRect/>
          </a:stretch>
        </p:blipFill>
        <p:spPr>
          <a:xfrm>
            <a:off x="6185159" y="2871800"/>
            <a:ext cx="2789927" cy="2413900"/>
          </a:xfrm>
          <a:prstGeom prst="rect">
            <a:avLst/>
          </a:prstGeom>
        </p:spPr>
      </p:pic>
      <p:sp>
        <p:nvSpPr>
          <p:cNvPr id="16" name="TextBox 15">
            <a:extLst>
              <a:ext uri="{FF2B5EF4-FFF2-40B4-BE49-F238E27FC236}">
                <a16:creationId xmlns:a16="http://schemas.microsoft.com/office/drawing/2014/main" id="{CA5A16C2-55A7-4EEB-874E-4AF68AEADEE1}"/>
              </a:ext>
            </a:extLst>
          </p:cNvPr>
          <p:cNvSpPr txBox="1"/>
          <p:nvPr/>
        </p:nvSpPr>
        <p:spPr>
          <a:xfrm>
            <a:off x="570026" y="2526547"/>
            <a:ext cx="2608773" cy="307777"/>
          </a:xfrm>
          <a:prstGeom prst="rect">
            <a:avLst/>
          </a:prstGeom>
          <a:noFill/>
        </p:spPr>
        <p:txBody>
          <a:bodyPr wrap="square" rtlCol="0">
            <a:spAutoFit/>
          </a:bodyPr>
          <a:lstStyle/>
          <a:p>
            <a:r>
              <a:rPr lang="en-US" dirty="0">
                <a:solidFill>
                  <a:schemeClr val="bg1"/>
                </a:solidFill>
                <a:latin typeface="+mn-lt"/>
              </a:rPr>
              <a:t>Figure 1a: axial MRCP</a:t>
            </a:r>
          </a:p>
        </p:txBody>
      </p:sp>
      <p:sp>
        <p:nvSpPr>
          <p:cNvPr id="18" name="Rectangle 17">
            <a:extLst>
              <a:ext uri="{FF2B5EF4-FFF2-40B4-BE49-F238E27FC236}">
                <a16:creationId xmlns:a16="http://schemas.microsoft.com/office/drawing/2014/main" id="{BD3E8F11-5DDA-4AD2-88F0-1035F0C09DE9}"/>
              </a:ext>
            </a:extLst>
          </p:cNvPr>
          <p:cNvSpPr/>
          <p:nvPr/>
        </p:nvSpPr>
        <p:spPr>
          <a:xfrm>
            <a:off x="3314864" y="2534585"/>
            <a:ext cx="2773516" cy="523220"/>
          </a:xfrm>
          <a:prstGeom prst="rect">
            <a:avLst/>
          </a:prstGeom>
        </p:spPr>
        <p:txBody>
          <a:bodyPr wrap="none">
            <a:spAutoFit/>
          </a:bodyPr>
          <a:lstStyle/>
          <a:p>
            <a:r>
              <a:rPr lang="en-US" dirty="0">
                <a:solidFill>
                  <a:schemeClr val="bg1"/>
                </a:solidFill>
                <a:latin typeface="+mn-lt"/>
              </a:rPr>
              <a:t>Figure 1b: Coronal thick slab MRCP </a:t>
            </a:r>
          </a:p>
          <a:p>
            <a:endParaRPr lang="en-US" dirty="0">
              <a:solidFill>
                <a:schemeClr val="bg1"/>
              </a:solidFill>
              <a:latin typeface="+mn-lt"/>
            </a:endParaRPr>
          </a:p>
        </p:txBody>
      </p:sp>
      <p:sp>
        <p:nvSpPr>
          <p:cNvPr id="19" name="Rectangle 18">
            <a:extLst>
              <a:ext uri="{FF2B5EF4-FFF2-40B4-BE49-F238E27FC236}">
                <a16:creationId xmlns:a16="http://schemas.microsoft.com/office/drawing/2014/main" id="{385B1378-231F-407E-BCE5-D2681956C9AE}"/>
              </a:ext>
            </a:extLst>
          </p:cNvPr>
          <p:cNvSpPr/>
          <p:nvPr/>
        </p:nvSpPr>
        <p:spPr>
          <a:xfrm>
            <a:off x="6691035" y="2519822"/>
            <a:ext cx="2876152" cy="523220"/>
          </a:xfrm>
          <a:prstGeom prst="rect">
            <a:avLst/>
          </a:prstGeom>
        </p:spPr>
        <p:txBody>
          <a:bodyPr wrap="square">
            <a:spAutoFit/>
          </a:bodyPr>
          <a:lstStyle/>
          <a:p>
            <a:r>
              <a:rPr lang="en-US" dirty="0">
                <a:solidFill>
                  <a:schemeClr val="bg1"/>
                </a:solidFill>
                <a:latin typeface="+mn-lt"/>
              </a:rPr>
              <a:t>Figure 1c: coronal T2 </a:t>
            </a:r>
          </a:p>
          <a:p>
            <a:endParaRPr lang="en-US" dirty="0">
              <a:solidFill>
                <a:schemeClr val="bg1"/>
              </a:solidFill>
              <a:latin typeface="+mn-lt"/>
            </a:endParaRPr>
          </a:p>
        </p:txBody>
      </p:sp>
      <p:sp>
        <p:nvSpPr>
          <p:cNvPr id="20" name="Rectangle 19">
            <a:extLst>
              <a:ext uri="{FF2B5EF4-FFF2-40B4-BE49-F238E27FC236}">
                <a16:creationId xmlns:a16="http://schemas.microsoft.com/office/drawing/2014/main" id="{12970761-1E5C-4358-9B8E-6ED188804754}"/>
              </a:ext>
            </a:extLst>
          </p:cNvPr>
          <p:cNvSpPr/>
          <p:nvPr/>
        </p:nvSpPr>
        <p:spPr>
          <a:xfrm>
            <a:off x="279180" y="5292384"/>
            <a:ext cx="2441694" cy="307777"/>
          </a:xfrm>
          <a:prstGeom prst="rect">
            <a:avLst/>
          </a:prstGeom>
        </p:spPr>
        <p:txBody>
          <a:bodyPr wrap="none">
            <a:spAutoFit/>
          </a:bodyPr>
          <a:lstStyle/>
          <a:p>
            <a:r>
              <a:rPr lang="en-US" dirty="0">
                <a:solidFill>
                  <a:schemeClr val="bg1"/>
                </a:solidFill>
                <a:latin typeface="+mn-lt"/>
              </a:rPr>
              <a:t>Figure 1d: axial T1 </a:t>
            </a:r>
            <a:r>
              <a:rPr lang="en-US" dirty="0" err="1">
                <a:solidFill>
                  <a:schemeClr val="bg1"/>
                </a:solidFill>
                <a:latin typeface="+mn-lt"/>
              </a:rPr>
              <a:t>precontrast</a:t>
            </a:r>
            <a:r>
              <a:rPr lang="en-US" dirty="0">
                <a:solidFill>
                  <a:schemeClr val="bg1"/>
                </a:solidFill>
                <a:latin typeface="+mn-lt"/>
              </a:rPr>
              <a:t> </a:t>
            </a:r>
          </a:p>
        </p:txBody>
      </p:sp>
      <p:sp>
        <p:nvSpPr>
          <p:cNvPr id="21" name="Rectangle 20">
            <a:extLst>
              <a:ext uri="{FF2B5EF4-FFF2-40B4-BE49-F238E27FC236}">
                <a16:creationId xmlns:a16="http://schemas.microsoft.com/office/drawing/2014/main" id="{5B466640-58CC-4529-8EDD-F3A0B3011400}"/>
              </a:ext>
            </a:extLst>
          </p:cNvPr>
          <p:cNvSpPr/>
          <p:nvPr/>
        </p:nvSpPr>
        <p:spPr>
          <a:xfrm>
            <a:off x="3314864" y="5292384"/>
            <a:ext cx="2626488" cy="307777"/>
          </a:xfrm>
          <a:prstGeom prst="rect">
            <a:avLst/>
          </a:prstGeom>
        </p:spPr>
        <p:txBody>
          <a:bodyPr wrap="none">
            <a:spAutoFit/>
          </a:bodyPr>
          <a:lstStyle/>
          <a:p>
            <a:r>
              <a:rPr lang="en-US" dirty="0">
                <a:solidFill>
                  <a:schemeClr val="bg1"/>
                </a:solidFill>
                <a:latin typeface="+mn-lt"/>
              </a:rPr>
              <a:t>Figure 1e: axial T1 arterial phase  </a:t>
            </a:r>
          </a:p>
        </p:txBody>
      </p:sp>
      <p:sp>
        <p:nvSpPr>
          <p:cNvPr id="22" name="Rectangle 21">
            <a:extLst>
              <a:ext uri="{FF2B5EF4-FFF2-40B4-BE49-F238E27FC236}">
                <a16:creationId xmlns:a16="http://schemas.microsoft.com/office/drawing/2014/main" id="{FF5DBE89-D999-4526-9C94-A509E6879376}"/>
              </a:ext>
            </a:extLst>
          </p:cNvPr>
          <p:cNvSpPr/>
          <p:nvPr/>
        </p:nvSpPr>
        <p:spPr>
          <a:xfrm>
            <a:off x="6297610" y="5292686"/>
            <a:ext cx="2594043" cy="307777"/>
          </a:xfrm>
          <a:prstGeom prst="rect">
            <a:avLst/>
          </a:prstGeom>
        </p:spPr>
        <p:txBody>
          <a:bodyPr wrap="none">
            <a:spAutoFit/>
          </a:bodyPr>
          <a:lstStyle/>
          <a:p>
            <a:r>
              <a:rPr lang="en-US" dirty="0">
                <a:solidFill>
                  <a:schemeClr val="bg1"/>
                </a:solidFill>
                <a:latin typeface="+mn-lt"/>
              </a:rPr>
              <a:t>Figure 1f: axial T1 delayed phase </a:t>
            </a:r>
          </a:p>
        </p:txBody>
      </p:sp>
      <p:sp>
        <p:nvSpPr>
          <p:cNvPr id="2" name="Rectangle 1">
            <a:extLst>
              <a:ext uri="{FF2B5EF4-FFF2-40B4-BE49-F238E27FC236}">
                <a16:creationId xmlns:a16="http://schemas.microsoft.com/office/drawing/2014/main" id="{A302FDA0-D766-4C0B-B682-EE4B11DE083C}"/>
              </a:ext>
            </a:extLst>
          </p:cNvPr>
          <p:cNvSpPr/>
          <p:nvPr/>
        </p:nvSpPr>
        <p:spPr>
          <a:xfrm>
            <a:off x="-1" y="5709730"/>
            <a:ext cx="8975087" cy="1138773"/>
          </a:xfrm>
          <a:prstGeom prst="rect">
            <a:avLst/>
          </a:prstGeom>
        </p:spPr>
        <p:txBody>
          <a:bodyPr wrap="square">
            <a:spAutoFit/>
          </a:bodyPr>
          <a:lstStyle/>
          <a:p>
            <a:r>
              <a:rPr lang="en-US" sz="1700" dirty="0">
                <a:solidFill>
                  <a:schemeClr val="bg1"/>
                </a:solidFill>
                <a:latin typeface="+mn-lt"/>
              </a:rPr>
              <a:t>Figure 1: 35 year old female with chronic epigastric pain. MRI images show fusiform dilatation of the mid and distal common bile duct without intrahepatic biliary ductal dilatation (Fig 1a-b-c). Low signal on T1 </a:t>
            </a:r>
            <a:r>
              <a:rPr lang="en-US" sz="1700" dirty="0" err="1">
                <a:solidFill>
                  <a:schemeClr val="bg1"/>
                </a:solidFill>
                <a:latin typeface="+mn-lt"/>
              </a:rPr>
              <a:t>precontrast</a:t>
            </a:r>
            <a:r>
              <a:rPr lang="en-US" sz="1700" dirty="0">
                <a:solidFill>
                  <a:schemeClr val="bg1"/>
                </a:solidFill>
                <a:latin typeface="+mn-lt"/>
              </a:rPr>
              <a:t> image (Fig 1d) with no abnormal enhancement on dynamic images (Fig 1e-f). Finding is consistent with a type I choledochal cyst. </a:t>
            </a:r>
          </a:p>
        </p:txBody>
      </p:sp>
      <p:cxnSp>
        <p:nvCxnSpPr>
          <p:cNvPr id="17" name="Straight Arrow Connector 16">
            <a:extLst>
              <a:ext uri="{FF2B5EF4-FFF2-40B4-BE49-F238E27FC236}">
                <a16:creationId xmlns:a16="http://schemas.microsoft.com/office/drawing/2014/main" id="{CF62897F-1FF5-BF4B-8BD7-23BA01F41311}"/>
              </a:ext>
            </a:extLst>
          </p:cNvPr>
          <p:cNvCxnSpPr>
            <a:cxnSpLocks/>
          </p:cNvCxnSpPr>
          <p:nvPr/>
        </p:nvCxnSpPr>
        <p:spPr>
          <a:xfrm flipH="1">
            <a:off x="1518604" y="787213"/>
            <a:ext cx="78894" cy="37760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5853364D-6D46-4C4A-8386-E94D4C20E058}"/>
              </a:ext>
            </a:extLst>
          </p:cNvPr>
          <p:cNvCxnSpPr>
            <a:cxnSpLocks/>
          </p:cNvCxnSpPr>
          <p:nvPr/>
        </p:nvCxnSpPr>
        <p:spPr>
          <a:xfrm flipH="1">
            <a:off x="7488820" y="836235"/>
            <a:ext cx="393541" cy="13663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E2FE7CC3-9D8C-AA48-AA61-7D9ED7EC9A2F}"/>
              </a:ext>
            </a:extLst>
          </p:cNvPr>
          <p:cNvCxnSpPr>
            <a:cxnSpLocks/>
          </p:cNvCxnSpPr>
          <p:nvPr/>
        </p:nvCxnSpPr>
        <p:spPr>
          <a:xfrm flipH="1">
            <a:off x="4628108" y="1404935"/>
            <a:ext cx="425963" cy="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D9B20A2D-E844-5F4E-9220-5D18F8C3F242}"/>
              </a:ext>
            </a:extLst>
          </p:cNvPr>
          <p:cNvCxnSpPr>
            <a:cxnSpLocks/>
          </p:cNvCxnSpPr>
          <p:nvPr/>
        </p:nvCxnSpPr>
        <p:spPr>
          <a:xfrm flipH="1">
            <a:off x="7539744" y="3709205"/>
            <a:ext cx="145846" cy="30938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F280CEA6-F27B-FF43-9CEB-A48E8905A3BD}"/>
              </a:ext>
            </a:extLst>
          </p:cNvPr>
          <p:cNvCxnSpPr>
            <a:cxnSpLocks/>
          </p:cNvCxnSpPr>
          <p:nvPr/>
        </p:nvCxnSpPr>
        <p:spPr>
          <a:xfrm flipH="1">
            <a:off x="4533738" y="3602421"/>
            <a:ext cx="76100" cy="328384"/>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47AA7A73-808B-BD46-A586-71E4829873E7}"/>
              </a:ext>
            </a:extLst>
          </p:cNvPr>
          <p:cNvCxnSpPr>
            <a:cxnSpLocks/>
          </p:cNvCxnSpPr>
          <p:nvPr/>
        </p:nvCxnSpPr>
        <p:spPr>
          <a:xfrm flipH="1">
            <a:off x="1508931" y="3487606"/>
            <a:ext cx="76539" cy="44319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2870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AE17C5-9AE2-41A8-A800-CC1C4943968E}"/>
              </a:ext>
            </a:extLst>
          </p:cNvPr>
          <p:cNvPicPr>
            <a:picLocks noChangeAspect="1"/>
          </p:cNvPicPr>
          <p:nvPr/>
        </p:nvPicPr>
        <p:blipFill>
          <a:blip r:embed="rId3"/>
          <a:stretch>
            <a:fillRect/>
          </a:stretch>
        </p:blipFill>
        <p:spPr>
          <a:xfrm>
            <a:off x="113484" y="55878"/>
            <a:ext cx="2787950" cy="2255961"/>
          </a:xfrm>
          <a:prstGeom prst="rect">
            <a:avLst/>
          </a:prstGeom>
        </p:spPr>
      </p:pic>
      <p:pic>
        <p:nvPicPr>
          <p:cNvPr id="6" name="Picture 5">
            <a:extLst>
              <a:ext uri="{FF2B5EF4-FFF2-40B4-BE49-F238E27FC236}">
                <a16:creationId xmlns:a16="http://schemas.microsoft.com/office/drawing/2014/main" id="{8972014D-1326-4218-A355-1718DDDD3762}"/>
              </a:ext>
            </a:extLst>
          </p:cNvPr>
          <p:cNvPicPr>
            <a:picLocks noChangeAspect="1"/>
          </p:cNvPicPr>
          <p:nvPr/>
        </p:nvPicPr>
        <p:blipFill>
          <a:blip r:embed="rId4"/>
          <a:stretch>
            <a:fillRect/>
          </a:stretch>
        </p:blipFill>
        <p:spPr>
          <a:xfrm>
            <a:off x="6035551" y="63441"/>
            <a:ext cx="2932476" cy="2269798"/>
          </a:xfrm>
          <a:prstGeom prst="rect">
            <a:avLst/>
          </a:prstGeom>
        </p:spPr>
      </p:pic>
      <p:pic>
        <p:nvPicPr>
          <p:cNvPr id="7" name="Picture 6">
            <a:extLst>
              <a:ext uri="{FF2B5EF4-FFF2-40B4-BE49-F238E27FC236}">
                <a16:creationId xmlns:a16="http://schemas.microsoft.com/office/drawing/2014/main" id="{8E4E8792-6F6C-4C82-B337-9672EB576D7B}"/>
              </a:ext>
            </a:extLst>
          </p:cNvPr>
          <p:cNvPicPr>
            <a:picLocks noChangeAspect="1"/>
          </p:cNvPicPr>
          <p:nvPr/>
        </p:nvPicPr>
        <p:blipFill>
          <a:blip r:embed="rId5"/>
          <a:stretch>
            <a:fillRect/>
          </a:stretch>
        </p:blipFill>
        <p:spPr>
          <a:xfrm>
            <a:off x="113484" y="2707043"/>
            <a:ext cx="2787949" cy="2334268"/>
          </a:xfrm>
          <a:prstGeom prst="rect">
            <a:avLst/>
          </a:prstGeom>
        </p:spPr>
      </p:pic>
      <p:pic>
        <p:nvPicPr>
          <p:cNvPr id="8" name="Picture 7">
            <a:extLst>
              <a:ext uri="{FF2B5EF4-FFF2-40B4-BE49-F238E27FC236}">
                <a16:creationId xmlns:a16="http://schemas.microsoft.com/office/drawing/2014/main" id="{9555C28A-33CB-4BD8-8482-13B897059920}"/>
              </a:ext>
            </a:extLst>
          </p:cNvPr>
          <p:cNvPicPr>
            <a:picLocks noChangeAspect="1"/>
          </p:cNvPicPr>
          <p:nvPr/>
        </p:nvPicPr>
        <p:blipFill>
          <a:blip r:embed="rId6"/>
          <a:stretch>
            <a:fillRect/>
          </a:stretch>
        </p:blipFill>
        <p:spPr>
          <a:xfrm>
            <a:off x="3043716" y="63441"/>
            <a:ext cx="2787950" cy="2248399"/>
          </a:xfrm>
          <a:prstGeom prst="rect">
            <a:avLst/>
          </a:prstGeom>
        </p:spPr>
      </p:pic>
      <p:pic>
        <p:nvPicPr>
          <p:cNvPr id="9" name="Picture 8">
            <a:extLst>
              <a:ext uri="{FF2B5EF4-FFF2-40B4-BE49-F238E27FC236}">
                <a16:creationId xmlns:a16="http://schemas.microsoft.com/office/drawing/2014/main" id="{BC811823-0A2A-44FC-AC10-29689D578AC4}"/>
              </a:ext>
            </a:extLst>
          </p:cNvPr>
          <p:cNvPicPr>
            <a:picLocks noChangeAspect="1"/>
          </p:cNvPicPr>
          <p:nvPr/>
        </p:nvPicPr>
        <p:blipFill>
          <a:blip r:embed="rId7"/>
          <a:stretch>
            <a:fillRect/>
          </a:stretch>
        </p:blipFill>
        <p:spPr>
          <a:xfrm>
            <a:off x="3043716" y="2714837"/>
            <a:ext cx="2856614" cy="2326474"/>
          </a:xfrm>
          <a:prstGeom prst="rect">
            <a:avLst/>
          </a:prstGeom>
        </p:spPr>
      </p:pic>
      <p:pic>
        <p:nvPicPr>
          <p:cNvPr id="10" name="Picture 9">
            <a:extLst>
              <a:ext uri="{FF2B5EF4-FFF2-40B4-BE49-F238E27FC236}">
                <a16:creationId xmlns:a16="http://schemas.microsoft.com/office/drawing/2014/main" id="{11853CEF-60EB-4F7A-B572-3E9B6939ED9D}"/>
              </a:ext>
            </a:extLst>
          </p:cNvPr>
          <p:cNvPicPr>
            <a:picLocks noChangeAspect="1"/>
          </p:cNvPicPr>
          <p:nvPr/>
        </p:nvPicPr>
        <p:blipFill>
          <a:blip r:embed="rId8"/>
          <a:stretch>
            <a:fillRect/>
          </a:stretch>
        </p:blipFill>
        <p:spPr>
          <a:xfrm>
            <a:off x="6042613" y="2714837"/>
            <a:ext cx="2993697" cy="2326474"/>
          </a:xfrm>
          <a:prstGeom prst="rect">
            <a:avLst/>
          </a:prstGeom>
        </p:spPr>
      </p:pic>
      <p:sp>
        <p:nvSpPr>
          <p:cNvPr id="11" name="TextBox 10">
            <a:extLst>
              <a:ext uri="{FF2B5EF4-FFF2-40B4-BE49-F238E27FC236}">
                <a16:creationId xmlns:a16="http://schemas.microsoft.com/office/drawing/2014/main" id="{6D78FA25-C0C7-44B0-AC9F-9D87E3AA5F34}"/>
              </a:ext>
            </a:extLst>
          </p:cNvPr>
          <p:cNvSpPr txBox="1"/>
          <p:nvPr/>
        </p:nvSpPr>
        <p:spPr>
          <a:xfrm>
            <a:off x="455143" y="2312596"/>
            <a:ext cx="3576889" cy="307777"/>
          </a:xfrm>
          <a:prstGeom prst="rect">
            <a:avLst/>
          </a:prstGeom>
          <a:noFill/>
        </p:spPr>
        <p:txBody>
          <a:bodyPr wrap="square" rtlCol="0">
            <a:spAutoFit/>
          </a:bodyPr>
          <a:lstStyle/>
          <a:p>
            <a:r>
              <a:rPr lang="en-US" sz="1400" dirty="0">
                <a:solidFill>
                  <a:schemeClr val="bg1"/>
                </a:solidFill>
                <a:latin typeface="+mn-lt"/>
              </a:rPr>
              <a:t>Figure 2a: coronal T2</a:t>
            </a:r>
          </a:p>
        </p:txBody>
      </p:sp>
      <p:sp>
        <p:nvSpPr>
          <p:cNvPr id="12" name="Rectangle 11">
            <a:extLst>
              <a:ext uri="{FF2B5EF4-FFF2-40B4-BE49-F238E27FC236}">
                <a16:creationId xmlns:a16="http://schemas.microsoft.com/office/drawing/2014/main" id="{AC239B0E-FAF1-4708-8757-8B854E0F87DA}"/>
              </a:ext>
            </a:extLst>
          </p:cNvPr>
          <p:cNvSpPr/>
          <p:nvPr/>
        </p:nvSpPr>
        <p:spPr>
          <a:xfrm>
            <a:off x="642460" y="5079421"/>
            <a:ext cx="1508746" cy="307777"/>
          </a:xfrm>
          <a:prstGeom prst="rect">
            <a:avLst/>
          </a:prstGeom>
        </p:spPr>
        <p:txBody>
          <a:bodyPr wrap="none">
            <a:spAutoFit/>
          </a:bodyPr>
          <a:lstStyle/>
          <a:p>
            <a:r>
              <a:rPr lang="en-US" sz="1400" dirty="0">
                <a:solidFill>
                  <a:schemeClr val="bg1"/>
                </a:solidFill>
                <a:latin typeface="+mn-lt"/>
              </a:rPr>
              <a:t>Figure 2d: axial T2</a:t>
            </a:r>
          </a:p>
        </p:txBody>
      </p:sp>
      <p:sp>
        <p:nvSpPr>
          <p:cNvPr id="13" name="Rectangle 12">
            <a:extLst>
              <a:ext uri="{FF2B5EF4-FFF2-40B4-BE49-F238E27FC236}">
                <a16:creationId xmlns:a16="http://schemas.microsoft.com/office/drawing/2014/main" id="{7F5405B4-E18E-439D-9C32-968BC363E970}"/>
              </a:ext>
            </a:extLst>
          </p:cNvPr>
          <p:cNvSpPr/>
          <p:nvPr/>
        </p:nvSpPr>
        <p:spPr>
          <a:xfrm>
            <a:off x="3310394" y="5079421"/>
            <a:ext cx="1988429" cy="307777"/>
          </a:xfrm>
          <a:prstGeom prst="rect">
            <a:avLst/>
          </a:prstGeom>
        </p:spPr>
        <p:txBody>
          <a:bodyPr wrap="none">
            <a:spAutoFit/>
          </a:bodyPr>
          <a:lstStyle/>
          <a:p>
            <a:r>
              <a:rPr lang="en-US" sz="1400" dirty="0">
                <a:solidFill>
                  <a:schemeClr val="bg1"/>
                </a:solidFill>
                <a:latin typeface="+mn-lt"/>
              </a:rPr>
              <a:t>Figure 2e: axial T2 SPAIR </a:t>
            </a:r>
          </a:p>
        </p:txBody>
      </p:sp>
      <p:sp>
        <p:nvSpPr>
          <p:cNvPr id="14" name="Rectangle 13">
            <a:extLst>
              <a:ext uri="{FF2B5EF4-FFF2-40B4-BE49-F238E27FC236}">
                <a16:creationId xmlns:a16="http://schemas.microsoft.com/office/drawing/2014/main" id="{3871AE0B-D8DA-4AD4-82C6-F566A0CF867C}"/>
              </a:ext>
            </a:extLst>
          </p:cNvPr>
          <p:cNvSpPr/>
          <p:nvPr/>
        </p:nvSpPr>
        <p:spPr>
          <a:xfrm>
            <a:off x="6462051" y="5079421"/>
            <a:ext cx="2125197" cy="307777"/>
          </a:xfrm>
          <a:prstGeom prst="rect">
            <a:avLst/>
          </a:prstGeom>
        </p:spPr>
        <p:txBody>
          <a:bodyPr wrap="none">
            <a:spAutoFit/>
          </a:bodyPr>
          <a:lstStyle/>
          <a:p>
            <a:r>
              <a:rPr lang="en-US" sz="1400" dirty="0">
                <a:solidFill>
                  <a:schemeClr val="bg1"/>
                </a:solidFill>
                <a:latin typeface="+mn-lt"/>
              </a:rPr>
              <a:t>Figure 2f: coronal T2 SPAIR</a:t>
            </a:r>
          </a:p>
        </p:txBody>
      </p:sp>
      <p:sp>
        <p:nvSpPr>
          <p:cNvPr id="15" name="Rectangle 14">
            <a:extLst>
              <a:ext uri="{FF2B5EF4-FFF2-40B4-BE49-F238E27FC236}">
                <a16:creationId xmlns:a16="http://schemas.microsoft.com/office/drawing/2014/main" id="{40D82D62-C4C4-48A7-B690-6930DD002C60}"/>
              </a:ext>
            </a:extLst>
          </p:cNvPr>
          <p:cNvSpPr/>
          <p:nvPr/>
        </p:nvSpPr>
        <p:spPr>
          <a:xfrm>
            <a:off x="3413904" y="2322385"/>
            <a:ext cx="2024913" cy="307777"/>
          </a:xfrm>
          <a:prstGeom prst="rect">
            <a:avLst/>
          </a:prstGeom>
        </p:spPr>
        <p:txBody>
          <a:bodyPr wrap="none">
            <a:spAutoFit/>
          </a:bodyPr>
          <a:lstStyle/>
          <a:p>
            <a:r>
              <a:rPr lang="en-US" sz="1400" dirty="0">
                <a:solidFill>
                  <a:schemeClr val="bg1"/>
                </a:solidFill>
                <a:latin typeface="+mn-lt"/>
              </a:rPr>
              <a:t>Figure 2b: coronal MRCP </a:t>
            </a:r>
          </a:p>
        </p:txBody>
      </p:sp>
      <p:sp>
        <p:nvSpPr>
          <p:cNvPr id="16" name="Rectangle 15">
            <a:extLst>
              <a:ext uri="{FF2B5EF4-FFF2-40B4-BE49-F238E27FC236}">
                <a16:creationId xmlns:a16="http://schemas.microsoft.com/office/drawing/2014/main" id="{98167058-E264-46B9-AE5A-B830BEC85D0E}"/>
              </a:ext>
            </a:extLst>
          </p:cNvPr>
          <p:cNvSpPr/>
          <p:nvPr/>
        </p:nvSpPr>
        <p:spPr>
          <a:xfrm>
            <a:off x="36192" y="5634350"/>
            <a:ext cx="9107808" cy="1138773"/>
          </a:xfrm>
          <a:prstGeom prst="rect">
            <a:avLst/>
          </a:prstGeom>
        </p:spPr>
        <p:txBody>
          <a:bodyPr wrap="square">
            <a:spAutoFit/>
          </a:bodyPr>
          <a:lstStyle/>
          <a:p>
            <a:r>
              <a:rPr lang="en-US" sz="1700" dirty="0">
                <a:solidFill>
                  <a:schemeClr val="bg1"/>
                </a:solidFill>
                <a:latin typeface="+mn-lt"/>
              </a:rPr>
              <a:t>Figure 2: 40 year old female with abdominal pain and nausea. MR images show a focal segmental dilatation of the extrahepatic biliary tree on coronal T2, </a:t>
            </a:r>
            <a:r>
              <a:rPr lang="en-US" sz="1700" dirty="0">
                <a:solidFill>
                  <a:srgbClr val="FFFFFF"/>
                </a:solidFill>
                <a:latin typeface="+mn-lt"/>
                <a:ea typeface="Calibri"/>
                <a:cs typeface="Calibri"/>
                <a:sym typeface="Calibri"/>
              </a:rPr>
              <a:t>single shot fast spin echo heavily T2 weighted and axial </a:t>
            </a:r>
            <a:r>
              <a:rPr lang="en-US" sz="1700" dirty="0">
                <a:solidFill>
                  <a:schemeClr val="bg1"/>
                </a:solidFill>
                <a:latin typeface="+mn-lt"/>
              </a:rPr>
              <a:t>MRCP sequences (Fig 2a-b-c-d) consistent with type </a:t>
            </a:r>
            <a:r>
              <a:rPr lang="en-US" sz="1700" dirty="0" err="1">
                <a:solidFill>
                  <a:schemeClr val="bg1"/>
                </a:solidFill>
                <a:latin typeface="+mn-lt"/>
              </a:rPr>
              <a:t>Ib</a:t>
            </a:r>
            <a:r>
              <a:rPr lang="en-US" sz="1700" dirty="0">
                <a:solidFill>
                  <a:schemeClr val="bg1"/>
                </a:solidFill>
                <a:latin typeface="+mn-lt"/>
              </a:rPr>
              <a:t> choledochal cyst of the common bile duct. Cholelithiasis noted on axial and coronal T2 fat saturated images ( Fig 2e-f).</a:t>
            </a:r>
          </a:p>
        </p:txBody>
      </p:sp>
      <p:sp>
        <p:nvSpPr>
          <p:cNvPr id="2" name="Rectangle 1">
            <a:extLst>
              <a:ext uri="{FF2B5EF4-FFF2-40B4-BE49-F238E27FC236}">
                <a16:creationId xmlns:a16="http://schemas.microsoft.com/office/drawing/2014/main" id="{D37113A6-A6AA-234C-BD97-C47DC7AD7857}"/>
              </a:ext>
            </a:extLst>
          </p:cNvPr>
          <p:cNvSpPr/>
          <p:nvPr/>
        </p:nvSpPr>
        <p:spPr>
          <a:xfrm>
            <a:off x="6541385" y="2333239"/>
            <a:ext cx="1790875" cy="307777"/>
          </a:xfrm>
          <a:prstGeom prst="rect">
            <a:avLst/>
          </a:prstGeom>
        </p:spPr>
        <p:txBody>
          <a:bodyPr wrap="none">
            <a:spAutoFit/>
          </a:bodyPr>
          <a:lstStyle/>
          <a:p>
            <a:r>
              <a:rPr lang="en-US" sz="1400" dirty="0">
                <a:solidFill>
                  <a:schemeClr val="bg1"/>
                </a:solidFill>
                <a:latin typeface="+mn-lt"/>
              </a:rPr>
              <a:t>Figure 2c: axial MRCP </a:t>
            </a:r>
          </a:p>
        </p:txBody>
      </p:sp>
      <p:cxnSp>
        <p:nvCxnSpPr>
          <p:cNvPr id="17" name="Straight Arrow Connector 16">
            <a:extLst>
              <a:ext uri="{FF2B5EF4-FFF2-40B4-BE49-F238E27FC236}">
                <a16:creationId xmlns:a16="http://schemas.microsoft.com/office/drawing/2014/main" id="{D91C304F-8BCE-DB4D-8DEA-5C5734C46B39}"/>
              </a:ext>
            </a:extLst>
          </p:cNvPr>
          <p:cNvCxnSpPr>
            <a:cxnSpLocks/>
          </p:cNvCxnSpPr>
          <p:nvPr/>
        </p:nvCxnSpPr>
        <p:spPr>
          <a:xfrm flipH="1">
            <a:off x="1279403" y="603681"/>
            <a:ext cx="206582" cy="332162"/>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B6E50163-443D-0E43-A1B0-E09AD456921C}"/>
              </a:ext>
            </a:extLst>
          </p:cNvPr>
          <p:cNvCxnSpPr>
            <a:cxnSpLocks/>
          </p:cNvCxnSpPr>
          <p:nvPr/>
        </p:nvCxnSpPr>
        <p:spPr>
          <a:xfrm>
            <a:off x="6462051" y="3892483"/>
            <a:ext cx="206520" cy="29156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2E7827AE-C11F-524B-AC18-A8BC86C6B9C3}"/>
              </a:ext>
            </a:extLst>
          </p:cNvPr>
          <p:cNvCxnSpPr>
            <a:cxnSpLocks/>
          </p:cNvCxnSpPr>
          <p:nvPr/>
        </p:nvCxnSpPr>
        <p:spPr>
          <a:xfrm flipV="1">
            <a:off x="3588152" y="3936195"/>
            <a:ext cx="89519" cy="24784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EF3CDFCD-BEEE-674E-B3A5-3FBDB5A30ED6}"/>
              </a:ext>
            </a:extLst>
          </p:cNvPr>
          <p:cNvCxnSpPr>
            <a:cxnSpLocks/>
          </p:cNvCxnSpPr>
          <p:nvPr/>
        </p:nvCxnSpPr>
        <p:spPr>
          <a:xfrm>
            <a:off x="933298" y="3089667"/>
            <a:ext cx="152400" cy="39575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889C98BB-3266-3340-B0E6-373D950A5C4A}"/>
              </a:ext>
            </a:extLst>
          </p:cNvPr>
          <p:cNvCxnSpPr>
            <a:cxnSpLocks/>
          </p:cNvCxnSpPr>
          <p:nvPr/>
        </p:nvCxnSpPr>
        <p:spPr>
          <a:xfrm flipH="1">
            <a:off x="7299163" y="580237"/>
            <a:ext cx="405249" cy="25906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87131569-8D07-8C42-8270-01D0DC28A3E4}"/>
              </a:ext>
            </a:extLst>
          </p:cNvPr>
          <p:cNvCxnSpPr>
            <a:cxnSpLocks/>
          </p:cNvCxnSpPr>
          <p:nvPr/>
        </p:nvCxnSpPr>
        <p:spPr>
          <a:xfrm flipH="1">
            <a:off x="4100354" y="451413"/>
            <a:ext cx="173581" cy="37567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6921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D8804A-A655-B645-AC51-B284E1FC8D8E}"/>
              </a:ext>
            </a:extLst>
          </p:cNvPr>
          <p:cNvSpPr txBox="1"/>
          <p:nvPr/>
        </p:nvSpPr>
        <p:spPr>
          <a:xfrm>
            <a:off x="162046" y="636608"/>
            <a:ext cx="8981954" cy="6124754"/>
          </a:xfrm>
          <a:prstGeom prst="rect">
            <a:avLst/>
          </a:prstGeom>
          <a:noFill/>
        </p:spPr>
        <p:txBody>
          <a:bodyPr wrap="square" rtlCol="0">
            <a:spAutoFit/>
          </a:bodyPr>
          <a:lstStyle/>
          <a:p>
            <a:pPr marL="457200" indent="-457200">
              <a:buClr>
                <a:schemeClr val="bg1"/>
              </a:buClr>
              <a:buFont typeface="Arial" panose="020B0604020202020204" pitchFamily="34" charset="0"/>
              <a:buChar char="•"/>
            </a:pPr>
            <a:r>
              <a:rPr lang="en-US" sz="2800" dirty="0">
                <a:solidFill>
                  <a:schemeClr val="bg1"/>
                </a:solidFill>
                <a:latin typeface="+mn-lt"/>
                <a:cs typeface="Calibri"/>
              </a:rPr>
              <a:t>Type I cysts are most common, accounting for 50%-80% of all cysts.</a:t>
            </a:r>
          </a:p>
          <a:p>
            <a:pPr marL="457200" indent="-457200">
              <a:buClr>
                <a:schemeClr val="bg1"/>
              </a:buClr>
              <a:buFont typeface="Arial" panose="020B0604020202020204" pitchFamily="34" charset="0"/>
              <a:buChar char="•"/>
            </a:pPr>
            <a:endParaRPr lang="en-US" sz="2800" dirty="0">
              <a:solidFill>
                <a:schemeClr val="bg1"/>
              </a:solidFill>
              <a:latin typeface="+mn-lt"/>
              <a:cs typeface="Calibri"/>
            </a:endParaRPr>
          </a:p>
          <a:p>
            <a:pPr marL="457200" indent="-457200">
              <a:buClr>
                <a:schemeClr val="bg1"/>
              </a:buClr>
              <a:buFont typeface="Arial" panose="020B0604020202020204" pitchFamily="34" charset="0"/>
              <a:buChar char="•"/>
            </a:pPr>
            <a:r>
              <a:rPr lang="en-US" sz="2800" dirty="0">
                <a:solidFill>
                  <a:schemeClr val="bg1"/>
                </a:solidFill>
                <a:latin typeface="+mn-lt"/>
              </a:rPr>
              <a:t>Focal or diffuse fusiform dilatation of the common bile duct without associated intrahepatic biliary ductal dilatation</a:t>
            </a:r>
          </a:p>
          <a:p>
            <a:pPr marL="457200" indent="-457200">
              <a:buClr>
                <a:schemeClr val="bg1"/>
              </a:buClr>
              <a:buFont typeface="Arial" panose="020B0604020202020204" pitchFamily="34" charset="0"/>
              <a:buChar char="•"/>
            </a:pPr>
            <a:endParaRPr lang="en-US" sz="2800" dirty="0">
              <a:solidFill>
                <a:schemeClr val="bg1"/>
              </a:solidFill>
              <a:latin typeface="+mn-lt"/>
              <a:cs typeface="Calibri"/>
            </a:endParaRPr>
          </a:p>
          <a:p>
            <a:pPr marL="457200" indent="-457200">
              <a:buClr>
                <a:schemeClr val="bg1"/>
              </a:buClr>
              <a:buFont typeface="Arial" panose="020B0604020202020204" pitchFamily="34" charset="0"/>
              <a:buChar char="•"/>
            </a:pPr>
            <a:r>
              <a:rPr lang="en-US" sz="2800" dirty="0">
                <a:solidFill>
                  <a:schemeClr val="bg1"/>
                </a:solidFill>
                <a:latin typeface="+mn-lt"/>
                <a:cs typeface="Calibri"/>
              </a:rPr>
              <a:t>Similar pathologic features to type II and IV </a:t>
            </a:r>
          </a:p>
          <a:p>
            <a:pPr marL="457200" indent="-457200">
              <a:buClr>
                <a:schemeClr val="bg1"/>
              </a:buClr>
              <a:buFont typeface="Arial" panose="020B0604020202020204" pitchFamily="34" charset="0"/>
              <a:buChar char="•"/>
            </a:pPr>
            <a:endParaRPr lang="en-US" sz="2800" dirty="0">
              <a:solidFill>
                <a:schemeClr val="bg1"/>
              </a:solidFill>
              <a:latin typeface="+mn-lt"/>
              <a:cs typeface="Calibri"/>
            </a:endParaRPr>
          </a:p>
          <a:p>
            <a:pPr marL="457200" indent="-457200">
              <a:buClr>
                <a:schemeClr val="bg1"/>
              </a:buClr>
              <a:buFont typeface="Arial" panose="020B0604020202020204" pitchFamily="34" charset="0"/>
              <a:buChar char="•"/>
            </a:pPr>
            <a:r>
              <a:rPr lang="en-US" sz="2800" dirty="0">
                <a:solidFill>
                  <a:schemeClr val="bg1"/>
                </a:solidFill>
                <a:latin typeface="+mn-lt"/>
                <a:cs typeface="Calibri"/>
              </a:rPr>
              <a:t>Optimal treatment is </a:t>
            </a:r>
            <a:r>
              <a:rPr lang="en-US" sz="2800" dirty="0">
                <a:solidFill>
                  <a:schemeClr val="bg1"/>
                </a:solidFill>
                <a:latin typeface="+mn-lt"/>
              </a:rPr>
              <a:t>total cystectomy and Roux-en-Y hepaticojejunostomy</a:t>
            </a:r>
            <a:endParaRPr lang="en-US" sz="2800" dirty="0">
              <a:solidFill>
                <a:schemeClr val="bg1"/>
              </a:solidFill>
              <a:latin typeface="+mn-lt"/>
              <a:cs typeface="Calibri"/>
            </a:endParaRPr>
          </a:p>
          <a:p>
            <a:pPr>
              <a:buClr>
                <a:schemeClr val="bg1"/>
              </a:buClr>
            </a:pPr>
            <a:endParaRPr lang="en-US" sz="2800" dirty="0">
              <a:solidFill>
                <a:schemeClr val="bg1"/>
              </a:solidFill>
              <a:latin typeface="+mn-lt"/>
              <a:cs typeface="Calibri"/>
            </a:endParaRPr>
          </a:p>
          <a:p>
            <a:pPr>
              <a:buClr>
                <a:schemeClr val="bg1"/>
              </a:buClr>
            </a:pPr>
            <a:endParaRPr lang="en-US" sz="2800" dirty="0">
              <a:solidFill>
                <a:schemeClr val="bg1"/>
              </a:solidFill>
              <a:latin typeface="+mn-lt"/>
              <a:cs typeface="Calibri"/>
            </a:endParaRPr>
          </a:p>
          <a:p>
            <a:pPr marL="285750" indent="-285750">
              <a:buClr>
                <a:schemeClr val="bg1"/>
              </a:buClr>
              <a:buFont typeface="Arial" panose="020B0604020202020204" pitchFamily="34" charset="0"/>
              <a:buChar char="•"/>
            </a:pPr>
            <a:endParaRPr lang="en-US" sz="2800" dirty="0">
              <a:solidFill>
                <a:schemeClr val="bg1"/>
              </a:solidFill>
              <a:latin typeface="+mn-lt"/>
              <a:cs typeface="Calibri"/>
            </a:endParaRPr>
          </a:p>
        </p:txBody>
      </p:sp>
    </p:spTree>
    <p:extLst>
      <p:ext uri="{BB962C8B-B14F-4D97-AF65-F5344CB8AC3E}">
        <p14:creationId xmlns:p14="http://schemas.microsoft.com/office/powerpoint/2010/main" val="2648080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9"/>
        <p:cNvGrpSpPr/>
        <p:nvPr/>
      </p:nvGrpSpPr>
      <p:grpSpPr>
        <a:xfrm>
          <a:off x="0" y="0"/>
          <a:ext cx="0" cy="0"/>
          <a:chOff x="0" y="0"/>
          <a:chExt cx="0" cy="0"/>
        </a:xfrm>
      </p:grpSpPr>
      <p:sp>
        <p:nvSpPr>
          <p:cNvPr id="90" name="Google Shape;90;p14"/>
          <p:cNvSpPr txBox="1"/>
          <p:nvPr/>
        </p:nvSpPr>
        <p:spPr>
          <a:xfrm>
            <a:off x="429252" y="2508721"/>
            <a:ext cx="2177346"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3a: axial T2 HASTE</a:t>
            </a:r>
            <a:endParaRPr dirty="0"/>
          </a:p>
        </p:txBody>
      </p:sp>
      <p:sp>
        <p:nvSpPr>
          <p:cNvPr id="91" name="Google Shape;91;p14"/>
          <p:cNvSpPr txBox="1"/>
          <p:nvPr/>
        </p:nvSpPr>
        <p:spPr>
          <a:xfrm>
            <a:off x="3506722" y="2508721"/>
            <a:ext cx="208913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3b: coronal MRCP</a:t>
            </a:r>
            <a:endParaRPr dirty="0"/>
          </a:p>
        </p:txBody>
      </p:sp>
      <p:sp>
        <p:nvSpPr>
          <p:cNvPr id="92" name="Google Shape;92;p14"/>
          <p:cNvSpPr txBox="1"/>
          <p:nvPr/>
        </p:nvSpPr>
        <p:spPr>
          <a:xfrm>
            <a:off x="6734329" y="2505090"/>
            <a:ext cx="1810642"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3c: axial MRCP</a:t>
            </a:r>
            <a:endParaRPr dirty="0"/>
          </a:p>
        </p:txBody>
      </p:sp>
      <p:sp>
        <p:nvSpPr>
          <p:cNvPr id="93" name="Google Shape;93;p14"/>
          <p:cNvSpPr txBox="1"/>
          <p:nvPr/>
        </p:nvSpPr>
        <p:spPr>
          <a:xfrm>
            <a:off x="179279" y="5053709"/>
            <a:ext cx="3291822" cy="52322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3d: axial T1w </a:t>
            </a:r>
            <a:r>
              <a:rPr lang="en-US" sz="1400" b="0" i="0" u="none" strike="noStrike" cap="none" dirty="0" err="1">
                <a:solidFill>
                  <a:srgbClr val="FFFFFF"/>
                </a:solidFill>
                <a:latin typeface="Calibri"/>
                <a:ea typeface="Calibri"/>
                <a:cs typeface="Calibri"/>
                <a:sym typeface="Calibri"/>
              </a:rPr>
              <a:t>precontrast</a:t>
            </a:r>
            <a:endParaRPr sz="1400" b="0" i="0" u="none" strike="noStrike" cap="none" dirty="0">
              <a:solidFill>
                <a:srgbClr val="FFFFFF"/>
              </a:solidFill>
              <a:latin typeface="Calibri"/>
              <a:ea typeface="Calibri"/>
              <a:cs typeface="Calibri"/>
              <a:sym typeface="Calibri"/>
            </a:endParaRPr>
          </a:p>
        </p:txBody>
      </p:sp>
      <p:sp>
        <p:nvSpPr>
          <p:cNvPr id="94" name="Google Shape;94;p14"/>
          <p:cNvSpPr txBox="1"/>
          <p:nvPr/>
        </p:nvSpPr>
        <p:spPr>
          <a:xfrm>
            <a:off x="3293508" y="5077405"/>
            <a:ext cx="2556984" cy="52322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3e: axial T1 arterial phase </a:t>
            </a:r>
            <a:endParaRPr dirty="0"/>
          </a:p>
        </p:txBody>
      </p:sp>
      <p:sp>
        <p:nvSpPr>
          <p:cNvPr id="95" name="Google Shape;95;p14"/>
          <p:cNvSpPr txBox="1"/>
          <p:nvPr/>
        </p:nvSpPr>
        <p:spPr>
          <a:xfrm>
            <a:off x="6105588" y="5077405"/>
            <a:ext cx="2859133"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3f: axial T1w 240 sec delayed </a:t>
            </a:r>
            <a:endParaRPr dirty="0"/>
          </a:p>
        </p:txBody>
      </p:sp>
      <p:sp>
        <p:nvSpPr>
          <p:cNvPr id="96" name="Google Shape;96;p14"/>
          <p:cNvSpPr txBox="1"/>
          <p:nvPr/>
        </p:nvSpPr>
        <p:spPr>
          <a:xfrm>
            <a:off x="-44513" y="5398224"/>
            <a:ext cx="9233026" cy="1183721"/>
          </a:xfrm>
          <a:prstGeom prst="rect">
            <a:avLst/>
          </a:prstGeom>
          <a:noFill/>
          <a:ln>
            <a:noFill/>
          </a:ln>
        </p:spPr>
        <p:txBody>
          <a:bodyPr spcFirstLastPara="1" wrap="square" lIns="91425" tIns="45700" rIns="91425" bIns="45700" anchor="t" anchorCtr="0">
            <a:noAutofit/>
          </a:bodyPr>
          <a:lstStyle/>
          <a:p>
            <a:pPr>
              <a:buClr>
                <a:srgbClr val="FFFFFF"/>
              </a:buClr>
              <a:buSzPts val="1400"/>
            </a:pPr>
            <a:r>
              <a:rPr lang="en-US" sz="1500" b="0" i="0" u="none" strike="noStrike" cap="none" dirty="0">
                <a:solidFill>
                  <a:srgbClr val="FFFFFF"/>
                </a:solidFill>
                <a:latin typeface="Calibri"/>
                <a:ea typeface="Calibri"/>
                <a:cs typeface="Calibri"/>
                <a:sym typeface="Calibri"/>
              </a:rPr>
              <a:t>Figure 3: 25</a:t>
            </a:r>
            <a:r>
              <a:rPr lang="en-US" sz="1500" dirty="0">
                <a:solidFill>
                  <a:srgbClr val="FFFFFF"/>
                </a:solidFill>
                <a:latin typeface="Calibri"/>
                <a:ea typeface="Calibri"/>
                <a:cs typeface="Calibri"/>
                <a:sym typeface="Calibri"/>
              </a:rPr>
              <a:t> </a:t>
            </a:r>
            <a:r>
              <a:rPr lang="en-US" sz="1500" b="0" i="0" u="none" strike="noStrike" cap="none" dirty="0">
                <a:solidFill>
                  <a:srgbClr val="FFFFFF"/>
                </a:solidFill>
                <a:latin typeface="Calibri"/>
                <a:ea typeface="Calibri"/>
                <a:cs typeface="Calibri"/>
                <a:sym typeface="Calibri"/>
              </a:rPr>
              <a:t>year old female presented with abdominal pain. MR shows a diverticulum arising from the common bile duct which contains gallstones on T2 weighted HASTE MR image (Fig 3a). Axial and thick section single shot fast spin echo heavily T2 weighted MR images show the </a:t>
            </a:r>
            <a:r>
              <a:rPr lang="en-US" sz="1500" b="0" i="0" u="none" strike="noStrike" cap="none" dirty="0" err="1">
                <a:solidFill>
                  <a:srgbClr val="FFFFFF"/>
                </a:solidFill>
                <a:latin typeface="Calibri"/>
                <a:ea typeface="Calibri"/>
                <a:cs typeface="Calibri"/>
                <a:sym typeface="Calibri"/>
              </a:rPr>
              <a:t>supraduodenal</a:t>
            </a:r>
            <a:r>
              <a:rPr lang="en-US" sz="1500" b="0" i="0" u="none" strike="noStrike" cap="none" dirty="0">
                <a:solidFill>
                  <a:srgbClr val="FFFFFF"/>
                </a:solidFill>
                <a:latin typeface="Calibri"/>
                <a:ea typeface="Calibri"/>
                <a:cs typeface="Calibri"/>
                <a:sym typeface="Calibri"/>
              </a:rPr>
              <a:t> dilated portion of common bile duct with gallstones (Fig 3b-c). Low signal on T1 </a:t>
            </a:r>
            <a:r>
              <a:rPr lang="en-US" sz="1500" b="0" i="0" u="none" strike="noStrike" cap="none" dirty="0" err="1">
                <a:solidFill>
                  <a:srgbClr val="FFFFFF"/>
                </a:solidFill>
                <a:latin typeface="Calibri"/>
                <a:ea typeface="Calibri"/>
                <a:cs typeface="Calibri"/>
                <a:sym typeface="Calibri"/>
              </a:rPr>
              <a:t>precontrast</a:t>
            </a:r>
            <a:r>
              <a:rPr lang="en-US" sz="1500" dirty="0">
                <a:solidFill>
                  <a:srgbClr val="FFFFFF"/>
                </a:solidFill>
                <a:latin typeface="Calibri"/>
                <a:ea typeface="Calibri"/>
                <a:cs typeface="Calibri"/>
                <a:sym typeface="Calibri"/>
              </a:rPr>
              <a:t> </a:t>
            </a:r>
            <a:r>
              <a:rPr lang="en-US" sz="1500" b="0" i="0" u="none" strike="noStrike" cap="none" dirty="0">
                <a:solidFill>
                  <a:srgbClr val="FFFFFF"/>
                </a:solidFill>
                <a:latin typeface="Calibri"/>
                <a:ea typeface="Calibri"/>
                <a:cs typeface="Calibri"/>
                <a:sym typeface="Calibri"/>
              </a:rPr>
              <a:t> (Fig 3d) with no arterial or delayed enhancement (Fig 3e-f).</a:t>
            </a:r>
            <a:r>
              <a:rPr lang="en-US" sz="1500" dirty="0">
                <a:solidFill>
                  <a:srgbClr val="FFFFFF"/>
                </a:solidFill>
                <a:latin typeface="Calibri"/>
                <a:ea typeface="Calibri"/>
                <a:cs typeface="Calibri"/>
                <a:sym typeface="Calibri"/>
              </a:rPr>
              <a:t> </a:t>
            </a:r>
            <a:r>
              <a:rPr lang="en-US" sz="1500" b="0" i="0" u="none" strike="noStrike" cap="none" dirty="0">
                <a:solidFill>
                  <a:srgbClr val="FFFFFF"/>
                </a:solidFill>
                <a:latin typeface="Calibri"/>
                <a:ea typeface="Calibri"/>
                <a:cs typeface="Calibri"/>
                <a:sym typeface="Calibri"/>
              </a:rPr>
              <a:t> Primary diagnosis is type II choledochal cyst arising from the common bile duct containing gallstones with no malignant transformation. </a:t>
            </a:r>
            <a:br>
              <a:rPr lang="en-US" sz="1500" b="0" i="0" u="none" strike="noStrike" cap="none" dirty="0">
                <a:latin typeface="Calibri"/>
                <a:ea typeface="Calibri"/>
                <a:cs typeface="Calibri"/>
              </a:rPr>
            </a:br>
            <a:endParaRPr sz="1500" b="0" i="0" u="none" strike="noStrike" cap="none" dirty="0">
              <a:solidFill>
                <a:srgbClr val="FFFFFF"/>
              </a:solidFill>
              <a:latin typeface="Calibri"/>
              <a:ea typeface="Calibri"/>
              <a:cs typeface="Calibri"/>
              <a:sym typeface="Calibri"/>
            </a:endParaRPr>
          </a:p>
        </p:txBody>
      </p:sp>
      <p:pic>
        <p:nvPicPr>
          <p:cNvPr id="97" name="Google Shape;97;p14"/>
          <p:cNvPicPr preferRelativeResize="0"/>
          <p:nvPr/>
        </p:nvPicPr>
        <p:blipFill rotWithShape="1">
          <a:blip r:embed="rId3">
            <a:alphaModFix/>
          </a:blip>
          <a:srcRect/>
          <a:stretch/>
        </p:blipFill>
        <p:spPr>
          <a:xfrm>
            <a:off x="116195" y="2837828"/>
            <a:ext cx="2895877" cy="2239577"/>
          </a:xfrm>
          <a:prstGeom prst="rect">
            <a:avLst/>
          </a:prstGeom>
          <a:noFill/>
          <a:ln>
            <a:noFill/>
          </a:ln>
        </p:spPr>
      </p:pic>
      <p:cxnSp>
        <p:nvCxnSpPr>
          <p:cNvPr id="98" name="Google Shape;98;p14"/>
          <p:cNvCxnSpPr/>
          <p:nvPr/>
        </p:nvCxnSpPr>
        <p:spPr>
          <a:xfrm flipH="1">
            <a:off x="1517925" y="3342516"/>
            <a:ext cx="298844" cy="265175"/>
          </a:xfrm>
          <a:prstGeom prst="straightConnector1">
            <a:avLst/>
          </a:prstGeom>
          <a:noFill/>
          <a:ln w="50800" cap="flat" cmpd="sng">
            <a:solidFill>
              <a:srgbClr val="FF0000"/>
            </a:solidFill>
            <a:prstDash val="solid"/>
            <a:miter lim="800000"/>
            <a:headEnd type="none" w="sm" len="sm"/>
            <a:tailEnd type="triangle" w="med" len="med"/>
          </a:ln>
        </p:spPr>
      </p:cxnSp>
      <p:pic>
        <p:nvPicPr>
          <p:cNvPr id="99" name="Google Shape;99;p14"/>
          <p:cNvPicPr preferRelativeResize="0"/>
          <p:nvPr/>
        </p:nvPicPr>
        <p:blipFill rotWithShape="1">
          <a:blip r:embed="rId4">
            <a:alphaModFix/>
          </a:blip>
          <a:srcRect/>
          <a:stretch/>
        </p:blipFill>
        <p:spPr>
          <a:xfrm>
            <a:off x="116195" y="86809"/>
            <a:ext cx="2895878" cy="2464154"/>
          </a:xfrm>
          <a:prstGeom prst="rect">
            <a:avLst/>
          </a:prstGeom>
          <a:noFill/>
          <a:ln>
            <a:noFill/>
          </a:ln>
        </p:spPr>
      </p:pic>
      <p:cxnSp>
        <p:nvCxnSpPr>
          <p:cNvPr id="100" name="Google Shape;100;p14"/>
          <p:cNvCxnSpPr/>
          <p:nvPr/>
        </p:nvCxnSpPr>
        <p:spPr>
          <a:xfrm flipH="1">
            <a:off x="1390051" y="867915"/>
            <a:ext cx="319751" cy="114300"/>
          </a:xfrm>
          <a:prstGeom prst="straightConnector1">
            <a:avLst/>
          </a:prstGeom>
          <a:noFill/>
          <a:ln w="50800" cap="flat" cmpd="sng">
            <a:solidFill>
              <a:srgbClr val="FF0000"/>
            </a:solidFill>
            <a:prstDash val="solid"/>
            <a:miter lim="800000"/>
            <a:headEnd type="none" w="sm" len="sm"/>
            <a:tailEnd type="triangle" w="med" len="med"/>
          </a:ln>
        </p:spPr>
      </p:cxnSp>
      <p:pic>
        <p:nvPicPr>
          <p:cNvPr id="101" name="Google Shape;101;p14"/>
          <p:cNvPicPr preferRelativeResize="0"/>
          <p:nvPr/>
        </p:nvPicPr>
        <p:blipFill rotWithShape="1">
          <a:blip r:embed="rId5">
            <a:alphaModFix/>
          </a:blip>
          <a:srcRect/>
          <a:stretch/>
        </p:blipFill>
        <p:spPr>
          <a:xfrm>
            <a:off x="6100819" y="2839969"/>
            <a:ext cx="2906245" cy="2237436"/>
          </a:xfrm>
          <a:prstGeom prst="rect">
            <a:avLst/>
          </a:prstGeom>
          <a:noFill/>
          <a:ln>
            <a:noFill/>
          </a:ln>
        </p:spPr>
      </p:pic>
      <p:cxnSp>
        <p:nvCxnSpPr>
          <p:cNvPr id="102" name="Google Shape;102;p14"/>
          <p:cNvCxnSpPr/>
          <p:nvPr/>
        </p:nvCxnSpPr>
        <p:spPr>
          <a:xfrm flipH="1">
            <a:off x="7519049" y="3351917"/>
            <a:ext cx="273044" cy="276332"/>
          </a:xfrm>
          <a:prstGeom prst="straightConnector1">
            <a:avLst/>
          </a:prstGeom>
          <a:noFill/>
          <a:ln w="50800" cap="flat" cmpd="sng">
            <a:solidFill>
              <a:srgbClr val="FF0000"/>
            </a:solidFill>
            <a:prstDash val="solid"/>
            <a:miter lim="800000"/>
            <a:headEnd type="none" w="sm" len="sm"/>
            <a:tailEnd type="triangle" w="med" len="med"/>
          </a:ln>
        </p:spPr>
      </p:cxnSp>
      <p:pic>
        <p:nvPicPr>
          <p:cNvPr id="103" name="Google Shape;103;p14"/>
          <p:cNvPicPr preferRelativeResize="0"/>
          <p:nvPr/>
        </p:nvPicPr>
        <p:blipFill rotWithShape="1">
          <a:blip r:embed="rId6">
            <a:alphaModFix/>
          </a:blip>
          <a:srcRect/>
          <a:stretch/>
        </p:blipFill>
        <p:spPr>
          <a:xfrm>
            <a:off x="3079517" y="2837828"/>
            <a:ext cx="2951790" cy="2242731"/>
          </a:xfrm>
          <a:prstGeom prst="rect">
            <a:avLst/>
          </a:prstGeom>
          <a:noFill/>
          <a:ln>
            <a:noFill/>
          </a:ln>
        </p:spPr>
      </p:pic>
      <p:cxnSp>
        <p:nvCxnSpPr>
          <p:cNvPr id="104" name="Google Shape;104;p14"/>
          <p:cNvCxnSpPr/>
          <p:nvPr/>
        </p:nvCxnSpPr>
        <p:spPr>
          <a:xfrm flipH="1">
            <a:off x="4469631" y="3479382"/>
            <a:ext cx="273044" cy="223148"/>
          </a:xfrm>
          <a:prstGeom prst="straightConnector1">
            <a:avLst/>
          </a:prstGeom>
          <a:noFill/>
          <a:ln w="50800" cap="flat" cmpd="sng">
            <a:solidFill>
              <a:srgbClr val="FF0000"/>
            </a:solidFill>
            <a:prstDash val="solid"/>
            <a:miter lim="800000"/>
            <a:headEnd type="none" w="sm" len="sm"/>
            <a:tailEnd type="triangle" w="med" len="med"/>
          </a:ln>
        </p:spPr>
      </p:cxnSp>
      <p:pic>
        <p:nvPicPr>
          <p:cNvPr id="105" name="Google Shape;105;p14"/>
          <p:cNvPicPr preferRelativeResize="0"/>
          <p:nvPr/>
        </p:nvPicPr>
        <p:blipFill rotWithShape="1">
          <a:blip r:embed="rId7">
            <a:alphaModFix/>
          </a:blip>
          <a:srcRect/>
          <a:stretch/>
        </p:blipFill>
        <p:spPr>
          <a:xfrm>
            <a:off x="6090504" y="79926"/>
            <a:ext cx="2916559" cy="2447380"/>
          </a:xfrm>
          <a:prstGeom prst="rect">
            <a:avLst/>
          </a:prstGeom>
          <a:noFill/>
          <a:ln>
            <a:noFill/>
          </a:ln>
        </p:spPr>
      </p:pic>
      <p:cxnSp>
        <p:nvCxnSpPr>
          <p:cNvPr id="106" name="Google Shape;106;p14"/>
          <p:cNvCxnSpPr/>
          <p:nvPr/>
        </p:nvCxnSpPr>
        <p:spPr>
          <a:xfrm flipH="1">
            <a:off x="7782926" y="707977"/>
            <a:ext cx="402550" cy="184500"/>
          </a:xfrm>
          <a:prstGeom prst="straightConnector1">
            <a:avLst/>
          </a:prstGeom>
          <a:noFill/>
          <a:ln w="50800" cap="flat" cmpd="sng">
            <a:solidFill>
              <a:srgbClr val="FF0000"/>
            </a:solidFill>
            <a:prstDash val="solid"/>
            <a:miter lim="800000"/>
            <a:headEnd type="none" w="sm" len="sm"/>
            <a:tailEnd type="triangle" w="med" len="med"/>
          </a:ln>
        </p:spPr>
      </p:cxnSp>
      <p:pic>
        <p:nvPicPr>
          <p:cNvPr id="107" name="Google Shape;107;p14"/>
          <p:cNvPicPr preferRelativeResize="0"/>
          <p:nvPr/>
        </p:nvPicPr>
        <p:blipFill rotWithShape="1">
          <a:blip r:embed="rId8">
            <a:alphaModFix/>
          </a:blip>
          <a:srcRect/>
          <a:stretch/>
        </p:blipFill>
        <p:spPr>
          <a:xfrm>
            <a:off x="3079517" y="81249"/>
            <a:ext cx="2951790" cy="2446056"/>
          </a:xfrm>
          <a:prstGeom prst="rect">
            <a:avLst/>
          </a:prstGeom>
          <a:noFill/>
          <a:ln>
            <a:noFill/>
          </a:ln>
        </p:spPr>
      </p:pic>
      <p:cxnSp>
        <p:nvCxnSpPr>
          <p:cNvPr id="108" name="Google Shape;108;p14"/>
          <p:cNvCxnSpPr/>
          <p:nvPr/>
        </p:nvCxnSpPr>
        <p:spPr>
          <a:xfrm flipH="1">
            <a:off x="4578184" y="1147403"/>
            <a:ext cx="328982" cy="165656"/>
          </a:xfrm>
          <a:prstGeom prst="straightConnector1">
            <a:avLst/>
          </a:prstGeom>
          <a:noFill/>
          <a:ln w="50800" cap="flat" cmpd="sng">
            <a:solidFill>
              <a:srgbClr val="FF0000"/>
            </a:solidFill>
            <a:prstDash val="solid"/>
            <a:miter lim="800000"/>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B1ABB-2F87-4A81-AB37-6324EC38F5EE}"/>
              </a:ext>
            </a:extLst>
          </p:cNvPr>
          <p:cNvSpPr>
            <a:spLocks noGrp="1"/>
          </p:cNvSpPr>
          <p:nvPr>
            <p:ph idx="1"/>
          </p:nvPr>
        </p:nvSpPr>
        <p:spPr>
          <a:xfrm>
            <a:off x="441646" y="717630"/>
            <a:ext cx="8260707" cy="4649105"/>
          </a:xfrm>
        </p:spPr>
        <p:txBody>
          <a:bodyPr vert="horz" lIns="91440" tIns="45720" rIns="91440" bIns="45720" rtlCol="0" anchor="t">
            <a:noAutofit/>
          </a:bodyPr>
          <a:lstStyle/>
          <a:p>
            <a:r>
              <a:rPr lang="en-US" sz="3000" dirty="0">
                <a:solidFill>
                  <a:schemeClr val="bg1"/>
                </a:solidFill>
                <a:cs typeface="Calibri"/>
              </a:rPr>
              <a:t>Gallstones form due to bile stasis in the saccular diverticulum of the CBD. Note that type II cysts are true diverticula.</a:t>
            </a:r>
          </a:p>
          <a:p>
            <a:endParaRPr lang="en-US" sz="3000" dirty="0">
              <a:solidFill>
                <a:schemeClr val="bg1"/>
              </a:solidFill>
              <a:cs typeface="Calibri"/>
            </a:endParaRPr>
          </a:p>
          <a:p>
            <a:r>
              <a:rPr lang="en-US" sz="3000" dirty="0">
                <a:solidFill>
                  <a:schemeClr val="bg1"/>
                </a:solidFill>
                <a:cs typeface="Calibri"/>
              </a:rPr>
              <a:t>Type II cysts account for 2% of choledochal cysts</a:t>
            </a:r>
          </a:p>
          <a:p>
            <a:pPr lvl="1"/>
            <a:r>
              <a:rPr lang="en-US" sz="3000" dirty="0">
                <a:solidFill>
                  <a:schemeClr val="bg1"/>
                </a:solidFill>
                <a:ea typeface="+mn-lt"/>
                <a:cs typeface="+mn-lt"/>
              </a:rPr>
              <a:t>On MRCP appear as anechoic cysts juxtaposed to the CBD with a normal appearing gallbladder and CHD</a:t>
            </a:r>
            <a:endParaRPr lang="en-US" sz="3000" dirty="0">
              <a:solidFill>
                <a:schemeClr val="bg1"/>
              </a:solidFill>
              <a:cs typeface="Calibri"/>
            </a:endParaRPr>
          </a:p>
          <a:p>
            <a:pPr marL="0" indent="0">
              <a:buNone/>
            </a:pPr>
            <a:endParaRPr lang="en-US" sz="3000" dirty="0">
              <a:solidFill>
                <a:schemeClr val="bg1"/>
              </a:solidFill>
              <a:cs typeface="Calibri"/>
            </a:endParaRPr>
          </a:p>
          <a:p>
            <a:r>
              <a:rPr lang="en-US" sz="3000" dirty="0">
                <a:solidFill>
                  <a:schemeClr val="bg1"/>
                </a:solidFill>
                <a:cs typeface="Calibri"/>
              </a:rPr>
              <a:t>Type II cysts can be removed with simple excision</a:t>
            </a:r>
            <a:endParaRPr lang="en-US" sz="3000" dirty="0">
              <a:solidFill>
                <a:schemeClr val="bg1"/>
              </a:solidFill>
            </a:endParaRPr>
          </a:p>
          <a:p>
            <a:endParaRPr lang="en-US" sz="3000" dirty="0">
              <a:cs typeface="Calibri"/>
            </a:endParaRPr>
          </a:p>
        </p:txBody>
      </p:sp>
    </p:spTree>
    <p:extLst>
      <p:ext uri="{BB962C8B-B14F-4D97-AF65-F5344CB8AC3E}">
        <p14:creationId xmlns:p14="http://schemas.microsoft.com/office/powerpoint/2010/main" val="1083294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29"/>
        <p:cNvGrpSpPr/>
        <p:nvPr/>
      </p:nvGrpSpPr>
      <p:grpSpPr>
        <a:xfrm>
          <a:off x="0" y="0"/>
          <a:ext cx="0" cy="0"/>
          <a:chOff x="0" y="0"/>
          <a:chExt cx="0" cy="0"/>
        </a:xfrm>
      </p:grpSpPr>
      <p:sp>
        <p:nvSpPr>
          <p:cNvPr id="130" name="Google Shape;130;p16"/>
          <p:cNvSpPr txBox="1"/>
          <p:nvPr/>
        </p:nvSpPr>
        <p:spPr>
          <a:xfrm>
            <a:off x="214321" y="2636649"/>
            <a:ext cx="2719352"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Figure </a:t>
            </a:r>
            <a:r>
              <a:rPr lang="en-US">
                <a:solidFill>
                  <a:srgbClr val="FFFFFF"/>
                </a:solidFill>
                <a:latin typeface="Calibri"/>
                <a:ea typeface="Calibri"/>
                <a:cs typeface="Calibri"/>
                <a:sym typeface="Calibri"/>
              </a:rPr>
              <a:t>4a</a:t>
            </a:r>
            <a:r>
              <a:rPr lang="en-US" sz="1400" b="0" i="0" u="none" strike="noStrike" cap="none">
                <a:solidFill>
                  <a:srgbClr val="FFFFFF"/>
                </a:solidFill>
                <a:latin typeface="Calibri"/>
                <a:ea typeface="Calibri"/>
                <a:cs typeface="Calibri"/>
                <a:sym typeface="Calibri"/>
              </a:rPr>
              <a:t>: coronal post contrast</a:t>
            </a:r>
            <a:endParaRPr/>
          </a:p>
        </p:txBody>
      </p:sp>
      <p:sp>
        <p:nvSpPr>
          <p:cNvPr id="131" name="Google Shape;131;p16"/>
          <p:cNvSpPr txBox="1"/>
          <p:nvPr/>
        </p:nvSpPr>
        <p:spPr>
          <a:xfrm>
            <a:off x="3163805" y="2627316"/>
            <a:ext cx="255632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a:t>
            </a:r>
            <a:r>
              <a:rPr lang="en-US" dirty="0">
                <a:solidFill>
                  <a:srgbClr val="FFFFFF"/>
                </a:solidFill>
                <a:latin typeface="Calibri"/>
                <a:ea typeface="Calibri"/>
                <a:cs typeface="Calibri"/>
                <a:sym typeface="Calibri"/>
              </a:rPr>
              <a:t>4b</a:t>
            </a:r>
            <a:r>
              <a:rPr lang="en-US" sz="1400" b="0" i="0" u="none" strike="noStrike" cap="none" dirty="0">
                <a:solidFill>
                  <a:srgbClr val="FFFFFF"/>
                </a:solidFill>
                <a:latin typeface="Calibri"/>
                <a:ea typeface="Calibri"/>
                <a:cs typeface="Calibri"/>
                <a:sym typeface="Calibri"/>
              </a:rPr>
              <a:t>: coronal MRCP</a:t>
            </a:r>
            <a:endParaRPr dirty="0"/>
          </a:p>
        </p:txBody>
      </p:sp>
      <p:sp>
        <p:nvSpPr>
          <p:cNvPr id="132" name="Google Shape;132;p16"/>
          <p:cNvSpPr txBox="1"/>
          <p:nvPr/>
        </p:nvSpPr>
        <p:spPr>
          <a:xfrm>
            <a:off x="6394865" y="2627315"/>
            <a:ext cx="222752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a:t>
            </a:r>
            <a:r>
              <a:rPr lang="en-US" dirty="0">
                <a:solidFill>
                  <a:srgbClr val="FFFFFF"/>
                </a:solidFill>
                <a:latin typeface="Calibri"/>
                <a:ea typeface="Calibri"/>
                <a:cs typeface="Calibri"/>
                <a:sym typeface="Calibri"/>
              </a:rPr>
              <a:t>4c</a:t>
            </a:r>
            <a:r>
              <a:rPr lang="en-US" sz="1400" b="0" i="0" u="none" strike="noStrike" cap="none" dirty="0">
                <a:solidFill>
                  <a:srgbClr val="FFFFFF"/>
                </a:solidFill>
                <a:latin typeface="Calibri"/>
                <a:ea typeface="Calibri"/>
                <a:cs typeface="Calibri"/>
                <a:sym typeface="Calibri"/>
              </a:rPr>
              <a:t>: T2 SPAIR</a:t>
            </a:r>
            <a:endParaRPr dirty="0"/>
          </a:p>
        </p:txBody>
      </p:sp>
      <p:sp>
        <p:nvSpPr>
          <p:cNvPr id="133" name="Google Shape;133;p16"/>
          <p:cNvSpPr txBox="1"/>
          <p:nvPr/>
        </p:nvSpPr>
        <p:spPr>
          <a:xfrm>
            <a:off x="151270" y="5165009"/>
            <a:ext cx="2658963"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Figure </a:t>
            </a:r>
            <a:r>
              <a:rPr lang="en-US">
                <a:solidFill>
                  <a:srgbClr val="FFFFFF"/>
                </a:solidFill>
                <a:latin typeface="Calibri"/>
                <a:ea typeface="Calibri"/>
                <a:cs typeface="Calibri"/>
                <a:sym typeface="Calibri"/>
              </a:rPr>
              <a:t>4d</a:t>
            </a:r>
            <a:r>
              <a:rPr lang="en-US" sz="1400" b="0" i="0" u="none" strike="noStrike" cap="none">
                <a:solidFill>
                  <a:srgbClr val="FFFFFF"/>
                </a:solidFill>
                <a:latin typeface="Calibri"/>
                <a:ea typeface="Calibri"/>
                <a:cs typeface="Calibri"/>
                <a:sym typeface="Calibri"/>
              </a:rPr>
              <a:t> : axial T1 </a:t>
            </a:r>
            <a:r>
              <a:rPr lang="en-US" sz="1400" b="0" i="0" u="none" strike="noStrike" cap="none" err="1">
                <a:solidFill>
                  <a:srgbClr val="FFFFFF"/>
                </a:solidFill>
                <a:latin typeface="Calibri"/>
                <a:ea typeface="Calibri"/>
                <a:cs typeface="Calibri"/>
                <a:sym typeface="Calibri"/>
              </a:rPr>
              <a:t>precontrast</a:t>
            </a:r>
            <a:endParaRPr sz="1400" b="0" i="0" u="none" strike="noStrike" cap="none" err="1">
              <a:solidFill>
                <a:srgbClr val="FFFFFF"/>
              </a:solidFill>
              <a:latin typeface="Calibri"/>
              <a:ea typeface="Calibri"/>
              <a:cs typeface="Calibri"/>
              <a:sym typeface="Calibri"/>
            </a:endParaRPr>
          </a:p>
        </p:txBody>
      </p:sp>
      <p:sp>
        <p:nvSpPr>
          <p:cNvPr id="134" name="Google Shape;134;p16"/>
          <p:cNvSpPr txBox="1"/>
          <p:nvPr/>
        </p:nvSpPr>
        <p:spPr>
          <a:xfrm>
            <a:off x="3037917" y="5165010"/>
            <a:ext cx="3011490" cy="307777"/>
          </a:xfrm>
          <a:prstGeom prst="rect">
            <a:avLst/>
          </a:prstGeom>
          <a:noFill/>
          <a:ln>
            <a:noFill/>
          </a:ln>
        </p:spPr>
        <p:txBody>
          <a:bodyPr spcFirstLastPara="1" wrap="square" lIns="91425" tIns="45700" rIns="91425" bIns="45700" anchor="t" anchorCtr="0">
            <a:noAutofit/>
          </a:bodyPr>
          <a:lstStyle/>
          <a:p>
            <a:pPr algn="ctr">
              <a:buClr>
                <a:srgbClr val="FFFFFF"/>
              </a:buClr>
              <a:buSzPts val="1400"/>
            </a:pPr>
            <a:r>
              <a:rPr lang="en-US" sz="1400" b="0" i="0" u="none" strike="noStrike" cap="none" dirty="0">
                <a:solidFill>
                  <a:srgbClr val="FFFFFF"/>
                </a:solidFill>
                <a:latin typeface="Calibri"/>
                <a:ea typeface="Calibri"/>
                <a:cs typeface="Calibri"/>
                <a:sym typeface="Calibri"/>
              </a:rPr>
              <a:t>Figure </a:t>
            </a:r>
            <a:r>
              <a:rPr lang="en-US" dirty="0">
                <a:solidFill>
                  <a:srgbClr val="FFFFFF"/>
                </a:solidFill>
                <a:latin typeface="Calibri"/>
                <a:ea typeface="Calibri"/>
                <a:cs typeface="Calibri"/>
                <a:sym typeface="Calibri"/>
              </a:rPr>
              <a:t>4e</a:t>
            </a:r>
            <a:r>
              <a:rPr lang="en-US" sz="1400" b="0" i="0" u="none" strike="noStrike" cap="none" dirty="0">
                <a:solidFill>
                  <a:srgbClr val="FFFFFF"/>
                </a:solidFill>
                <a:latin typeface="Calibri"/>
                <a:ea typeface="Calibri"/>
                <a:cs typeface="Calibri"/>
                <a:sym typeface="Calibri"/>
              </a:rPr>
              <a:t>: axial T1w arterial phase</a:t>
            </a:r>
            <a:r>
              <a:rPr lang="en-US" dirty="0">
                <a:solidFill>
                  <a:srgbClr val="FFFFFF"/>
                </a:solidFill>
                <a:latin typeface="Calibri"/>
                <a:ea typeface="Calibri"/>
                <a:cs typeface="Calibri"/>
                <a:sym typeface="Calibri"/>
              </a:rPr>
              <a:t> </a:t>
            </a:r>
            <a:endParaRPr dirty="0"/>
          </a:p>
        </p:txBody>
      </p:sp>
      <p:sp>
        <p:nvSpPr>
          <p:cNvPr id="135" name="Google Shape;135;p16"/>
          <p:cNvSpPr txBox="1"/>
          <p:nvPr/>
        </p:nvSpPr>
        <p:spPr>
          <a:xfrm>
            <a:off x="5967777" y="5165009"/>
            <a:ext cx="3067408" cy="307777"/>
          </a:xfrm>
          <a:prstGeom prst="rect">
            <a:avLst/>
          </a:prstGeom>
          <a:noFill/>
          <a:ln>
            <a:noFill/>
          </a:ln>
        </p:spPr>
        <p:txBody>
          <a:bodyPr spcFirstLastPara="1" wrap="square" lIns="91425" tIns="45700" rIns="91425" bIns="45700" anchor="t" anchorCtr="0">
            <a:noAutofit/>
          </a:bodyPr>
          <a:lstStyle/>
          <a:p>
            <a:pPr algn="ctr">
              <a:buClr>
                <a:srgbClr val="FFFFFF"/>
              </a:buClr>
              <a:buSzPts val="1400"/>
            </a:pPr>
            <a:r>
              <a:rPr lang="en-US" sz="1400" b="0" i="0" u="none" strike="noStrike" cap="none" dirty="0">
                <a:solidFill>
                  <a:srgbClr val="FFFFFF"/>
                </a:solidFill>
                <a:latin typeface="Calibri"/>
                <a:ea typeface="Calibri"/>
                <a:cs typeface="Calibri"/>
                <a:sym typeface="Calibri"/>
              </a:rPr>
              <a:t>Figure </a:t>
            </a:r>
            <a:r>
              <a:rPr lang="en-US" dirty="0">
                <a:solidFill>
                  <a:srgbClr val="FFFFFF"/>
                </a:solidFill>
                <a:latin typeface="Calibri"/>
                <a:ea typeface="Calibri"/>
                <a:cs typeface="Calibri"/>
                <a:sym typeface="Calibri"/>
              </a:rPr>
              <a:t>4f </a:t>
            </a:r>
            <a:r>
              <a:rPr lang="en-US" sz="1400" b="0" i="0" u="none" strike="noStrike" cap="none" dirty="0">
                <a:solidFill>
                  <a:srgbClr val="FFFFFF"/>
                </a:solidFill>
                <a:latin typeface="Calibri"/>
                <a:ea typeface="Calibri"/>
                <a:cs typeface="Calibri"/>
                <a:sym typeface="Calibri"/>
              </a:rPr>
              <a:t>T1w 240 sec delayed phase</a:t>
            </a:r>
            <a:r>
              <a:rPr lang="en-US" dirty="0">
                <a:solidFill>
                  <a:srgbClr val="FFFFFF"/>
                </a:solidFill>
                <a:latin typeface="Calibri"/>
                <a:ea typeface="Calibri"/>
                <a:cs typeface="Calibri"/>
                <a:sym typeface="Calibri"/>
              </a:rPr>
              <a:t> </a:t>
            </a:r>
            <a:endParaRPr dirty="0"/>
          </a:p>
        </p:txBody>
      </p:sp>
      <p:sp>
        <p:nvSpPr>
          <p:cNvPr id="136" name="Google Shape;136;p16"/>
          <p:cNvSpPr txBox="1"/>
          <p:nvPr/>
        </p:nvSpPr>
        <p:spPr>
          <a:xfrm>
            <a:off x="-5554" y="5521355"/>
            <a:ext cx="8986602"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a:t>
            </a:r>
            <a:r>
              <a:rPr lang="en-US" dirty="0">
                <a:solidFill>
                  <a:srgbClr val="FFFFFF"/>
                </a:solidFill>
                <a:latin typeface="Calibri"/>
                <a:ea typeface="Calibri"/>
                <a:cs typeface="Calibri"/>
                <a:sym typeface="Calibri"/>
              </a:rPr>
              <a:t>4</a:t>
            </a:r>
            <a:r>
              <a:rPr lang="en-US" sz="1400" b="0" i="0" u="none" strike="noStrike" cap="none" dirty="0">
                <a:solidFill>
                  <a:srgbClr val="FFFFFF"/>
                </a:solidFill>
                <a:latin typeface="Calibri"/>
                <a:ea typeface="Calibri"/>
                <a:cs typeface="Calibri"/>
                <a:sym typeface="Calibri"/>
              </a:rPr>
              <a:t>: 49 year old female presented with acute abdominal pain. MRI shows focally dilated segment of the distal common bile duct about the duodenum with layering filling defects and mild intrahepatic biliary ductal dilatation on T1 coronal post contrast and coronal MRCP images (Fig </a:t>
            </a:r>
            <a:r>
              <a:rPr lang="en-US" dirty="0">
                <a:solidFill>
                  <a:srgbClr val="FFFFFF"/>
                </a:solidFill>
                <a:latin typeface="Calibri"/>
                <a:ea typeface="Calibri"/>
                <a:cs typeface="Calibri"/>
                <a:sym typeface="Calibri"/>
              </a:rPr>
              <a:t>4a-b</a:t>
            </a:r>
            <a:r>
              <a:rPr lang="en-US" sz="1400" b="0" i="0" u="none" strike="noStrike" cap="none" dirty="0">
                <a:solidFill>
                  <a:srgbClr val="FFFFFF"/>
                </a:solidFill>
                <a:latin typeface="Calibri"/>
                <a:ea typeface="Calibri"/>
                <a:cs typeface="Calibri"/>
                <a:sym typeface="Calibri"/>
              </a:rPr>
              <a:t>). Hyperenhancement of the distal common bile duct with reactive inflammatory change of the surrounding pancreatic head on delayed images (Fig </a:t>
            </a:r>
            <a:r>
              <a:rPr lang="en-US" dirty="0">
                <a:solidFill>
                  <a:srgbClr val="FFFFFF"/>
                </a:solidFill>
                <a:latin typeface="Calibri"/>
                <a:ea typeface="Calibri"/>
                <a:cs typeface="Calibri"/>
                <a:sym typeface="Calibri"/>
              </a:rPr>
              <a:t>4d-e-f</a:t>
            </a:r>
            <a:r>
              <a:rPr lang="en-US" sz="1400" b="0" i="0" u="none" strike="noStrike" cap="none" dirty="0">
                <a:solidFill>
                  <a:srgbClr val="FFFFFF"/>
                </a:solidFill>
                <a:latin typeface="Calibri"/>
                <a:ea typeface="Calibri"/>
                <a:cs typeface="Calibri"/>
                <a:sym typeface="Calibri"/>
              </a:rPr>
              <a:t>). Primary diagnosis is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FFFFFF"/>
                </a:solidFill>
                <a:latin typeface="Calibri"/>
                <a:ea typeface="Calibri"/>
                <a:cs typeface="Calibri"/>
                <a:sym typeface="Calibri"/>
              </a:rPr>
              <a:t>Todani</a:t>
            </a:r>
            <a:r>
              <a:rPr lang="en-US" sz="1400" b="0" i="0" u="none" strike="noStrike" cap="none" dirty="0">
                <a:solidFill>
                  <a:srgbClr val="FFFFFF"/>
                </a:solidFill>
                <a:latin typeface="Calibri"/>
                <a:ea typeface="Calibri"/>
                <a:cs typeface="Calibri"/>
                <a:sym typeface="Calibri"/>
              </a:rPr>
              <a:t> 3 </a:t>
            </a:r>
            <a:r>
              <a:rPr lang="en-US" sz="1400" b="0" i="0" u="none" strike="noStrike" cap="none" dirty="0" err="1">
                <a:solidFill>
                  <a:srgbClr val="FFFFFF"/>
                </a:solidFill>
                <a:latin typeface="Calibri"/>
                <a:ea typeface="Calibri"/>
                <a:cs typeface="Calibri"/>
                <a:sym typeface="Calibri"/>
              </a:rPr>
              <a:t>choledochocele</a:t>
            </a:r>
            <a:r>
              <a:rPr lang="en-US" sz="1400" b="0" i="0" u="none" strike="noStrike" cap="none" dirty="0">
                <a:solidFill>
                  <a:srgbClr val="FFFFFF"/>
                </a:solidFill>
                <a:latin typeface="Calibri"/>
                <a:ea typeface="Calibri"/>
                <a:cs typeface="Calibri"/>
                <a:sym typeface="Calibri"/>
              </a:rPr>
              <a:t> with gallstones and distal common bile duct cholangitis. ERCP was performed and pathology demonstrated </a:t>
            </a:r>
            <a:r>
              <a:rPr lang="en-US" sz="1400" b="0" i="0" u="none" strike="noStrike" cap="none" dirty="0" err="1">
                <a:solidFill>
                  <a:srgbClr val="FFFFFF"/>
                </a:solidFill>
                <a:latin typeface="Calibri"/>
                <a:ea typeface="Calibri"/>
                <a:cs typeface="Calibri"/>
                <a:sym typeface="Calibri"/>
              </a:rPr>
              <a:t>tubulovillous</a:t>
            </a:r>
            <a:r>
              <a:rPr lang="en-US" sz="1400" b="0" i="0" u="none" strike="noStrike" cap="none" dirty="0">
                <a:solidFill>
                  <a:srgbClr val="FFFFFF"/>
                </a:solidFill>
                <a:latin typeface="Calibri"/>
                <a:ea typeface="Calibri"/>
                <a:cs typeface="Calibri"/>
                <a:sym typeface="Calibri"/>
              </a:rPr>
              <a:t> adenoma with high grade dysplasia. Patient underwent Whipple pancreaticoduodenectomy.</a:t>
            </a:r>
            <a:endParaRPr lang="en-US" dirty="0">
              <a:latin typeface="Calibri"/>
            </a:endParaRPr>
          </a:p>
        </p:txBody>
      </p:sp>
      <p:pic>
        <p:nvPicPr>
          <p:cNvPr id="137" name="Google Shape;137;p16"/>
          <p:cNvPicPr preferRelativeResize="0"/>
          <p:nvPr/>
        </p:nvPicPr>
        <p:blipFill rotWithShape="1">
          <a:blip r:embed="rId3">
            <a:alphaModFix/>
          </a:blip>
          <a:srcRect/>
          <a:stretch/>
        </p:blipFill>
        <p:spPr>
          <a:xfrm>
            <a:off x="6049407" y="86611"/>
            <a:ext cx="2904148" cy="2535690"/>
          </a:xfrm>
          <a:prstGeom prst="rect">
            <a:avLst/>
          </a:prstGeom>
          <a:noFill/>
          <a:ln>
            <a:noFill/>
          </a:ln>
        </p:spPr>
      </p:pic>
      <p:cxnSp>
        <p:nvCxnSpPr>
          <p:cNvPr id="138" name="Google Shape;138;p16"/>
          <p:cNvCxnSpPr/>
          <p:nvPr/>
        </p:nvCxnSpPr>
        <p:spPr>
          <a:xfrm rot="10800000">
            <a:off x="7388620" y="1335826"/>
            <a:ext cx="0" cy="314643"/>
          </a:xfrm>
          <a:prstGeom prst="straightConnector1">
            <a:avLst/>
          </a:prstGeom>
          <a:noFill/>
          <a:ln w="50800" cap="flat" cmpd="sng">
            <a:solidFill>
              <a:srgbClr val="FF0000"/>
            </a:solidFill>
            <a:prstDash val="solid"/>
            <a:miter lim="800000"/>
            <a:headEnd type="none" w="sm" len="sm"/>
            <a:tailEnd type="triangle" w="med" len="med"/>
          </a:ln>
        </p:spPr>
      </p:cxnSp>
      <p:cxnSp>
        <p:nvCxnSpPr>
          <p:cNvPr id="139" name="Google Shape;139;p16"/>
          <p:cNvCxnSpPr/>
          <p:nvPr/>
        </p:nvCxnSpPr>
        <p:spPr>
          <a:xfrm flipH="1">
            <a:off x="7380156" y="594101"/>
            <a:ext cx="8464" cy="379589"/>
          </a:xfrm>
          <a:prstGeom prst="straightConnector1">
            <a:avLst/>
          </a:prstGeom>
          <a:noFill/>
          <a:ln w="50800" cap="flat" cmpd="sng">
            <a:solidFill>
              <a:srgbClr val="FF0000"/>
            </a:solidFill>
            <a:prstDash val="solid"/>
            <a:miter lim="800000"/>
            <a:headEnd type="none" w="sm" len="sm"/>
            <a:tailEnd type="triangle" w="med" len="med"/>
          </a:ln>
        </p:spPr>
      </p:cxnSp>
      <p:pic>
        <p:nvPicPr>
          <p:cNvPr id="140" name="Google Shape;140;p16"/>
          <p:cNvPicPr preferRelativeResize="0"/>
          <p:nvPr/>
        </p:nvPicPr>
        <p:blipFill rotWithShape="1">
          <a:blip r:embed="rId4">
            <a:alphaModFix/>
          </a:blip>
          <a:srcRect/>
          <a:stretch/>
        </p:blipFill>
        <p:spPr>
          <a:xfrm>
            <a:off x="6049407" y="3007343"/>
            <a:ext cx="2904148" cy="2204493"/>
          </a:xfrm>
          <a:prstGeom prst="rect">
            <a:avLst/>
          </a:prstGeom>
          <a:noFill/>
          <a:ln>
            <a:noFill/>
          </a:ln>
        </p:spPr>
      </p:pic>
      <p:cxnSp>
        <p:nvCxnSpPr>
          <p:cNvPr id="141" name="Google Shape;141;p16"/>
          <p:cNvCxnSpPr/>
          <p:nvPr/>
        </p:nvCxnSpPr>
        <p:spPr>
          <a:xfrm>
            <a:off x="7391158" y="3424808"/>
            <a:ext cx="0" cy="326043"/>
          </a:xfrm>
          <a:prstGeom prst="straightConnector1">
            <a:avLst/>
          </a:prstGeom>
          <a:noFill/>
          <a:ln w="50800" cap="flat" cmpd="sng">
            <a:solidFill>
              <a:srgbClr val="FF0000"/>
            </a:solidFill>
            <a:prstDash val="solid"/>
            <a:miter lim="800000"/>
            <a:headEnd type="none" w="sm" len="sm"/>
            <a:tailEnd type="triangle" w="med" len="med"/>
          </a:ln>
        </p:spPr>
      </p:cxnSp>
      <p:cxnSp>
        <p:nvCxnSpPr>
          <p:cNvPr id="142" name="Google Shape;142;p16"/>
          <p:cNvCxnSpPr/>
          <p:nvPr/>
        </p:nvCxnSpPr>
        <p:spPr>
          <a:xfrm rot="10800000">
            <a:off x="7388620" y="4109589"/>
            <a:ext cx="0" cy="368580"/>
          </a:xfrm>
          <a:prstGeom prst="straightConnector1">
            <a:avLst/>
          </a:prstGeom>
          <a:noFill/>
          <a:ln w="50800" cap="flat" cmpd="sng">
            <a:solidFill>
              <a:srgbClr val="FF0000"/>
            </a:solidFill>
            <a:prstDash val="solid"/>
            <a:miter lim="800000"/>
            <a:headEnd type="none" w="sm" len="sm"/>
            <a:tailEnd type="triangle" w="med" len="med"/>
          </a:ln>
        </p:spPr>
      </p:cxnSp>
      <p:pic>
        <p:nvPicPr>
          <p:cNvPr id="143" name="Google Shape;143;p16"/>
          <p:cNvPicPr preferRelativeResize="0"/>
          <p:nvPr/>
        </p:nvPicPr>
        <p:blipFill rotWithShape="1">
          <a:blip r:embed="rId5">
            <a:alphaModFix/>
          </a:blip>
          <a:srcRect/>
          <a:stretch/>
        </p:blipFill>
        <p:spPr>
          <a:xfrm>
            <a:off x="180754" y="86611"/>
            <a:ext cx="2849526" cy="2487122"/>
          </a:xfrm>
          <a:prstGeom prst="rect">
            <a:avLst/>
          </a:prstGeom>
          <a:noFill/>
          <a:ln>
            <a:noFill/>
          </a:ln>
        </p:spPr>
      </p:pic>
      <p:cxnSp>
        <p:nvCxnSpPr>
          <p:cNvPr id="144" name="Google Shape;144;p16"/>
          <p:cNvCxnSpPr/>
          <p:nvPr/>
        </p:nvCxnSpPr>
        <p:spPr>
          <a:xfrm rot="10800000">
            <a:off x="1605518" y="1503703"/>
            <a:ext cx="350873" cy="0"/>
          </a:xfrm>
          <a:prstGeom prst="straightConnector1">
            <a:avLst/>
          </a:prstGeom>
          <a:noFill/>
          <a:ln w="50800" cap="flat" cmpd="sng">
            <a:solidFill>
              <a:srgbClr val="FF0000"/>
            </a:solidFill>
            <a:prstDash val="solid"/>
            <a:miter lim="800000"/>
            <a:headEnd type="none" w="sm" len="sm"/>
            <a:tailEnd type="triangle" w="med" len="med"/>
          </a:ln>
        </p:spPr>
      </p:cxnSp>
      <p:cxnSp>
        <p:nvCxnSpPr>
          <p:cNvPr id="145" name="Google Shape;145;p16"/>
          <p:cNvCxnSpPr/>
          <p:nvPr/>
        </p:nvCxnSpPr>
        <p:spPr>
          <a:xfrm>
            <a:off x="963639" y="1503703"/>
            <a:ext cx="296684" cy="0"/>
          </a:xfrm>
          <a:prstGeom prst="straightConnector1">
            <a:avLst/>
          </a:prstGeom>
          <a:noFill/>
          <a:ln w="50800" cap="flat" cmpd="sng">
            <a:solidFill>
              <a:srgbClr val="FF0000"/>
            </a:solidFill>
            <a:prstDash val="solid"/>
            <a:miter lim="800000"/>
            <a:headEnd type="none" w="sm" len="sm"/>
            <a:tailEnd type="triangle" w="med" len="med"/>
          </a:ln>
        </p:spPr>
      </p:cxnSp>
      <p:pic>
        <p:nvPicPr>
          <p:cNvPr id="146" name="Google Shape;146;p16"/>
          <p:cNvPicPr preferRelativeResize="0"/>
          <p:nvPr/>
        </p:nvPicPr>
        <p:blipFill rotWithShape="1">
          <a:blip r:embed="rId6">
            <a:alphaModFix/>
          </a:blip>
          <a:srcRect/>
          <a:stretch/>
        </p:blipFill>
        <p:spPr>
          <a:xfrm>
            <a:off x="3163805" y="86611"/>
            <a:ext cx="2692858" cy="2487122"/>
          </a:xfrm>
          <a:prstGeom prst="rect">
            <a:avLst/>
          </a:prstGeom>
          <a:noFill/>
          <a:ln>
            <a:noFill/>
          </a:ln>
        </p:spPr>
      </p:pic>
      <p:cxnSp>
        <p:nvCxnSpPr>
          <p:cNvPr id="147" name="Google Shape;147;p16"/>
          <p:cNvCxnSpPr>
            <a:cxnSpLocks/>
          </p:cNvCxnSpPr>
          <p:nvPr/>
        </p:nvCxnSpPr>
        <p:spPr>
          <a:xfrm flipH="1">
            <a:off x="4572000" y="1385213"/>
            <a:ext cx="403518" cy="260080"/>
          </a:xfrm>
          <a:prstGeom prst="straightConnector1">
            <a:avLst/>
          </a:prstGeom>
          <a:noFill/>
          <a:ln w="50800" cap="flat" cmpd="sng">
            <a:solidFill>
              <a:srgbClr val="FF0000"/>
            </a:solidFill>
            <a:prstDash val="solid"/>
            <a:miter lim="800000"/>
            <a:headEnd type="none" w="sm" len="sm"/>
            <a:tailEnd type="triangle" w="med" len="med"/>
          </a:ln>
        </p:spPr>
      </p:cxnSp>
      <p:pic>
        <p:nvPicPr>
          <p:cNvPr id="148" name="Google Shape;148;p16"/>
          <p:cNvPicPr preferRelativeResize="0"/>
          <p:nvPr/>
        </p:nvPicPr>
        <p:blipFill rotWithShape="1">
          <a:blip r:embed="rId7">
            <a:alphaModFix/>
          </a:blip>
          <a:srcRect/>
          <a:stretch/>
        </p:blipFill>
        <p:spPr>
          <a:xfrm>
            <a:off x="180754" y="3007343"/>
            <a:ext cx="2849526" cy="2212869"/>
          </a:xfrm>
          <a:prstGeom prst="rect">
            <a:avLst/>
          </a:prstGeom>
          <a:noFill/>
          <a:ln>
            <a:noFill/>
          </a:ln>
        </p:spPr>
      </p:pic>
      <p:cxnSp>
        <p:nvCxnSpPr>
          <p:cNvPr id="149" name="Google Shape;149;p16"/>
          <p:cNvCxnSpPr/>
          <p:nvPr/>
        </p:nvCxnSpPr>
        <p:spPr>
          <a:xfrm flipH="1">
            <a:off x="1605517" y="3550944"/>
            <a:ext cx="273044" cy="276332"/>
          </a:xfrm>
          <a:prstGeom prst="straightConnector1">
            <a:avLst/>
          </a:prstGeom>
          <a:noFill/>
          <a:ln w="50800" cap="flat" cmpd="sng">
            <a:solidFill>
              <a:srgbClr val="FF0000"/>
            </a:solidFill>
            <a:prstDash val="solid"/>
            <a:miter lim="800000"/>
            <a:headEnd type="none" w="sm" len="sm"/>
            <a:tailEnd type="triangle" w="med" len="med"/>
          </a:ln>
        </p:spPr>
      </p:cxnSp>
      <p:pic>
        <p:nvPicPr>
          <p:cNvPr id="150" name="Google Shape;150;p16"/>
          <p:cNvPicPr preferRelativeResize="0"/>
          <p:nvPr/>
        </p:nvPicPr>
        <p:blipFill rotWithShape="1">
          <a:blip r:embed="rId8">
            <a:alphaModFix/>
          </a:blip>
          <a:srcRect/>
          <a:stretch/>
        </p:blipFill>
        <p:spPr>
          <a:xfrm>
            <a:off x="3163806" y="3007343"/>
            <a:ext cx="2692857" cy="2205364"/>
          </a:xfrm>
          <a:prstGeom prst="rect">
            <a:avLst/>
          </a:prstGeom>
          <a:noFill/>
          <a:ln>
            <a:noFill/>
          </a:ln>
        </p:spPr>
      </p:pic>
      <p:cxnSp>
        <p:nvCxnSpPr>
          <p:cNvPr id="151" name="Google Shape;151;p16"/>
          <p:cNvCxnSpPr/>
          <p:nvPr/>
        </p:nvCxnSpPr>
        <p:spPr>
          <a:xfrm flipH="1">
            <a:off x="4527158" y="3582826"/>
            <a:ext cx="222143" cy="286545"/>
          </a:xfrm>
          <a:prstGeom prst="straightConnector1">
            <a:avLst/>
          </a:prstGeom>
          <a:noFill/>
          <a:ln w="50800" cap="flat" cmpd="sng">
            <a:solidFill>
              <a:srgbClr val="FF0000"/>
            </a:solidFill>
            <a:prstDash val="solid"/>
            <a:miter lim="800000"/>
            <a:headEnd type="none" w="sm" len="sm"/>
            <a:tailEnd type="triangle" w="med" len="med"/>
          </a:ln>
        </p:spPr>
      </p:cxnSp>
    </p:spTree>
    <p:extLst>
      <p:ext uri="{BB962C8B-B14F-4D97-AF65-F5344CB8AC3E}">
        <p14:creationId xmlns:p14="http://schemas.microsoft.com/office/powerpoint/2010/main" val="328991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4E0CFD-9334-49D0-877C-614D29C412AE}"/>
              </a:ext>
            </a:extLst>
          </p:cNvPr>
          <p:cNvPicPr>
            <a:picLocks noChangeAspect="1"/>
          </p:cNvPicPr>
          <p:nvPr/>
        </p:nvPicPr>
        <p:blipFill>
          <a:blip r:embed="rId3"/>
          <a:stretch>
            <a:fillRect/>
          </a:stretch>
        </p:blipFill>
        <p:spPr>
          <a:xfrm>
            <a:off x="89389" y="118815"/>
            <a:ext cx="2904748" cy="2145391"/>
          </a:xfrm>
          <a:prstGeom prst="rect">
            <a:avLst/>
          </a:prstGeom>
        </p:spPr>
      </p:pic>
      <p:sp>
        <p:nvSpPr>
          <p:cNvPr id="5" name="TextBox 4">
            <a:extLst>
              <a:ext uri="{FF2B5EF4-FFF2-40B4-BE49-F238E27FC236}">
                <a16:creationId xmlns:a16="http://schemas.microsoft.com/office/drawing/2014/main" id="{FFD9E722-4AE5-412E-81A5-AFAEB61FB04F}"/>
              </a:ext>
            </a:extLst>
          </p:cNvPr>
          <p:cNvSpPr txBox="1"/>
          <p:nvPr/>
        </p:nvSpPr>
        <p:spPr>
          <a:xfrm>
            <a:off x="628756" y="2264271"/>
            <a:ext cx="2463175" cy="307777"/>
          </a:xfrm>
          <a:prstGeom prst="rect">
            <a:avLst/>
          </a:prstGeom>
          <a:noFill/>
        </p:spPr>
        <p:txBody>
          <a:bodyPr wrap="square" rtlCol="0">
            <a:spAutoFit/>
          </a:bodyPr>
          <a:lstStyle/>
          <a:p>
            <a:r>
              <a:rPr lang="en-US" sz="1400" dirty="0">
                <a:solidFill>
                  <a:schemeClr val="bg1"/>
                </a:solidFill>
                <a:latin typeface="+mn-lt"/>
              </a:rPr>
              <a:t>Figure 5a: axial T1 </a:t>
            </a:r>
          </a:p>
        </p:txBody>
      </p:sp>
      <p:pic>
        <p:nvPicPr>
          <p:cNvPr id="10" name="Picture 9">
            <a:extLst>
              <a:ext uri="{FF2B5EF4-FFF2-40B4-BE49-F238E27FC236}">
                <a16:creationId xmlns:a16="http://schemas.microsoft.com/office/drawing/2014/main" id="{33DE4D91-537B-4D79-BE5F-E4D6A72E8FFF}"/>
              </a:ext>
            </a:extLst>
          </p:cNvPr>
          <p:cNvPicPr>
            <a:picLocks noChangeAspect="1"/>
          </p:cNvPicPr>
          <p:nvPr/>
        </p:nvPicPr>
        <p:blipFill>
          <a:blip r:embed="rId4"/>
          <a:stretch>
            <a:fillRect/>
          </a:stretch>
        </p:blipFill>
        <p:spPr>
          <a:xfrm>
            <a:off x="3080795" y="118815"/>
            <a:ext cx="2884615" cy="2145391"/>
          </a:xfrm>
          <a:prstGeom prst="rect">
            <a:avLst/>
          </a:prstGeom>
        </p:spPr>
      </p:pic>
      <p:sp>
        <p:nvSpPr>
          <p:cNvPr id="11" name="TextBox 10">
            <a:extLst>
              <a:ext uri="{FF2B5EF4-FFF2-40B4-BE49-F238E27FC236}">
                <a16:creationId xmlns:a16="http://schemas.microsoft.com/office/drawing/2014/main" id="{04E94D68-10DA-413A-832E-F230887F58D5}"/>
              </a:ext>
            </a:extLst>
          </p:cNvPr>
          <p:cNvSpPr txBox="1"/>
          <p:nvPr/>
        </p:nvSpPr>
        <p:spPr>
          <a:xfrm>
            <a:off x="3452377" y="2264271"/>
            <a:ext cx="2213526" cy="307777"/>
          </a:xfrm>
          <a:prstGeom prst="rect">
            <a:avLst/>
          </a:prstGeom>
          <a:noFill/>
        </p:spPr>
        <p:txBody>
          <a:bodyPr wrap="square" rtlCol="0">
            <a:spAutoFit/>
          </a:bodyPr>
          <a:lstStyle/>
          <a:p>
            <a:r>
              <a:rPr lang="en-US" sz="1400" dirty="0">
                <a:solidFill>
                  <a:schemeClr val="bg1"/>
                </a:solidFill>
                <a:latin typeface="+mn-lt"/>
              </a:rPr>
              <a:t>Figure 5b: T2 SPAIR</a:t>
            </a:r>
          </a:p>
        </p:txBody>
      </p:sp>
      <p:pic>
        <p:nvPicPr>
          <p:cNvPr id="17" name="Picture 16">
            <a:extLst>
              <a:ext uri="{FF2B5EF4-FFF2-40B4-BE49-F238E27FC236}">
                <a16:creationId xmlns:a16="http://schemas.microsoft.com/office/drawing/2014/main" id="{CF5DD7F8-F394-46C9-AB64-DE1AAD86C6EE}"/>
              </a:ext>
            </a:extLst>
          </p:cNvPr>
          <p:cNvPicPr>
            <a:picLocks noChangeAspect="1"/>
          </p:cNvPicPr>
          <p:nvPr/>
        </p:nvPicPr>
        <p:blipFill>
          <a:blip r:embed="rId5"/>
          <a:stretch>
            <a:fillRect/>
          </a:stretch>
        </p:blipFill>
        <p:spPr>
          <a:xfrm>
            <a:off x="6052070" y="113370"/>
            <a:ext cx="2913813" cy="2145391"/>
          </a:xfrm>
          <a:prstGeom prst="rect">
            <a:avLst/>
          </a:prstGeom>
        </p:spPr>
      </p:pic>
      <p:sp>
        <p:nvSpPr>
          <p:cNvPr id="19" name="Rectangle 18">
            <a:extLst>
              <a:ext uri="{FF2B5EF4-FFF2-40B4-BE49-F238E27FC236}">
                <a16:creationId xmlns:a16="http://schemas.microsoft.com/office/drawing/2014/main" id="{DEB50758-4AA2-418D-9E6B-A5487AEF4171}"/>
              </a:ext>
            </a:extLst>
          </p:cNvPr>
          <p:cNvSpPr/>
          <p:nvPr/>
        </p:nvSpPr>
        <p:spPr>
          <a:xfrm>
            <a:off x="6149864" y="2264271"/>
            <a:ext cx="2571538" cy="307777"/>
          </a:xfrm>
          <a:prstGeom prst="rect">
            <a:avLst/>
          </a:prstGeom>
        </p:spPr>
        <p:txBody>
          <a:bodyPr wrap="none">
            <a:spAutoFit/>
          </a:bodyPr>
          <a:lstStyle/>
          <a:p>
            <a:r>
              <a:rPr lang="en-US" sz="1400" dirty="0">
                <a:solidFill>
                  <a:schemeClr val="bg1"/>
                </a:solidFill>
                <a:latin typeface="+mn-lt"/>
              </a:rPr>
              <a:t>Figure 5c: STARVIBE </a:t>
            </a:r>
            <a:r>
              <a:rPr lang="en-US" dirty="0" err="1">
                <a:solidFill>
                  <a:schemeClr val="bg1"/>
                </a:solidFill>
                <a:latin typeface="+mn-lt"/>
              </a:rPr>
              <a:t>p</a:t>
            </a:r>
            <a:r>
              <a:rPr lang="en-US" sz="1400" dirty="0" err="1">
                <a:solidFill>
                  <a:schemeClr val="bg1"/>
                </a:solidFill>
                <a:latin typeface="+mn-lt"/>
              </a:rPr>
              <a:t>recontrast</a:t>
            </a:r>
            <a:r>
              <a:rPr lang="en-US" sz="1400" dirty="0">
                <a:solidFill>
                  <a:schemeClr val="bg1"/>
                </a:solidFill>
                <a:latin typeface="+mn-lt"/>
              </a:rPr>
              <a:t> </a:t>
            </a:r>
          </a:p>
        </p:txBody>
      </p:sp>
      <p:cxnSp>
        <p:nvCxnSpPr>
          <p:cNvPr id="21" name="Straight Arrow Connector 20">
            <a:extLst>
              <a:ext uri="{FF2B5EF4-FFF2-40B4-BE49-F238E27FC236}">
                <a16:creationId xmlns:a16="http://schemas.microsoft.com/office/drawing/2014/main" id="{75CA3662-15DA-41DF-B635-E59B1C43AD55}"/>
              </a:ext>
            </a:extLst>
          </p:cNvPr>
          <p:cNvCxnSpPr>
            <a:cxnSpLocks/>
          </p:cNvCxnSpPr>
          <p:nvPr/>
        </p:nvCxnSpPr>
        <p:spPr>
          <a:xfrm>
            <a:off x="6894050" y="610609"/>
            <a:ext cx="212806" cy="30963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E2B5B7EC-BF4B-45CA-91D1-53EE210AB4B5}"/>
              </a:ext>
            </a:extLst>
          </p:cNvPr>
          <p:cNvCxnSpPr>
            <a:cxnSpLocks/>
          </p:cNvCxnSpPr>
          <p:nvPr/>
        </p:nvCxnSpPr>
        <p:spPr>
          <a:xfrm>
            <a:off x="3721801" y="686797"/>
            <a:ext cx="206520" cy="29156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EB3D7B98-FDEA-4111-AFAD-7CAD9CDAA165}"/>
              </a:ext>
            </a:extLst>
          </p:cNvPr>
          <p:cNvPicPr>
            <a:picLocks noChangeAspect="1"/>
          </p:cNvPicPr>
          <p:nvPr/>
        </p:nvPicPr>
        <p:blipFill>
          <a:blip r:embed="rId6"/>
          <a:stretch>
            <a:fillRect/>
          </a:stretch>
        </p:blipFill>
        <p:spPr>
          <a:xfrm>
            <a:off x="89389" y="2642701"/>
            <a:ext cx="2904748" cy="2389170"/>
          </a:xfrm>
          <a:prstGeom prst="rect">
            <a:avLst/>
          </a:prstGeom>
        </p:spPr>
      </p:pic>
      <p:sp>
        <p:nvSpPr>
          <p:cNvPr id="24" name="Rectangle 23">
            <a:extLst>
              <a:ext uri="{FF2B5EF4-FFF2-40B4-BE49-F238E27FC236}">
                <a16:creationId xmlns:a16="http://schemas.microsoft.com/office/drawing/2014/main" id="{DCA835F3-B9A2-4D7E-8CB4-DFF1E88B4429}"/>
              </a:ext>
            </a:extLst>
          </p:cNvPr>
          <p:cNvSpPr/>
          <p:nvPr/>
        </p:nvSpPr>
        <p:spPr>
          <a:xfrm>
            <a:off x="617621" y="5057606"/>
            <a:ext cx="1566454" cy="307777"/>
          </a:xfrm>
          <a:prstGeom prst="rect">
            <a:avLst/>
          </a:prstGeom>
        </p:spPr>
        <p:txBody>
          <a:bodyPr wrap="none">
            <a:spAutoFit/>
          </a:bodyPr>
          <a:lstStyle/>
          <a:p>
            <a:r>
              <a:rPr lang="en-US" sz="1400" dirty="0">
                <a:solidFill>
                  <a:schemeClr val="bg1"/>
                </a:solidFill>
                <a:latin typeface="+mn-lt"/>
              </a:rPr>
              <a:t>Figure 5d: Axial T2 </a:t>
            </a:r>
          </a:p>
        </p:txBody>
      </p:sp>
      <p:cxnSp>
        <p:nvCxnSpPr>
          <p:cNvPr id="25" name="Straight Arrow Connector 24">
            <a:extLst>
              <a:ext uri="{FF2B5EF4-FFF2-40B4-BE49-F238E27FC236}">
                <a16:creationId xmlns:a16="http://schemas.microsoft.com/office/drawing/2014/main" id="{D1209A7A-AC6D-45E5-89E5-3B0BA881A495}"/>
              </a:ext>
            </a:extLst>
          </p:cNvPr>
          <p:cNvCxnSpPr>
            <a:cxnSpLocks/>
          </p:cNvCxnSpPr>
          <p:nvPr/>
        </p:nvCxnSpPr>
        <p:spPr>
          <a:xfrm>
            <a:off x="810228" y="3327501"/>
            <a:ext cx="288455" cy="32509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26" name="Picture 25">
            <a:extLst>
              <a:ext uri="{FF2B5EF4-FFF2-40B4-BE49-F238E27FC236}">
                <a16:creationId xmlns:a16="http://schemas.microsoft.com/office/drawing/2014/main" id="{B7F6AD3F-4E22-4269-9319-BC8926F674FA}"/>
              </a:ext>
            </a:extLst>
          </p:cNvPr>
          <p:cNvPicPr>
            <a:picLocks noChangeAspect="1"/>
          </p:cNvPicPr>
          <p:nvPr/>
        </p:nvPicPr>
        <p:blipFill>
          <a:blip r:embed="rId7"/>
          <a:stretch>
            <a:fillRect/>
          </a:stretch>
        </p:blipFill>
        <p:spPr>
          <a:xfrm>
            <a:off x="3080795" y="2621871"/>
            <a:ext cx="2909077" cy="2410000"/>
          </a:xfrm>
          <a:prstGeom prst="rect">
            <a:avLst/>
          </a:prstGeom>
        </p:spPr>
      </p:pic>
      <p:pic>
        <p:nvPicPr>
          <p:cNvPr id="27" name="Picture 26">
            <a:extLst>
              <a:ext uri="{FF2B5EF4-FFF2-40B4-BE49-F238E27FC236}">
                <a16:creationId xmlns:a16="http://schemas.microsoft.com/office/drawing/2014/main" id="{46DCFFFB-4AC1-428F-BC79-0D46D934C883}"/>
              </a:ext>
            </a:extLst>
          </p:cNvPr>
          <p:cNvPicPr>
            <a:picLocks noChangeAspect="1"/>
          </p:cNvPicPr>
          <p:nvPr/>
        </p:nvPicPr>
        <p:blipFill>
          <a:blip r:embed="rId8"/>
          <a:stretch>
            <a:fillRect/>
          </a:stretch>
        </p:blipFill>
        <p:spPr>
          <a:xfrm>
            <a:off x="6070290" y="2621871"/>
            <a:ext cx="2895593" cy="2415143"/>
          </a:xfrm>
          <a:prstGeom prst="rect">
            <a:avLst/>
          </a:prstGeom>
        </p:spPr>
      </p:pic>
      <p:sp>
        <p:nvSpPr>
          <p:cNvPr id="2" name="Rectangle 1">
            <a:extLst>
              <a:ext uri="{FF2B5EF4-FFF2-40B4-BE49-F238E27FC236}">
                <a16:creationId xmlns:a16="http://schemas.microsoft.com/office/drawing/2014/main" id="{682353B9-F928-41E3-9E9A-B05BAE6F6E1B}"/>
              </a:ext>
            </a:extLst>
          </p:cNvPr>
          <p:cNvSpPr/>
          <p:nvPr/>
        </p:nvSpPr>
        <p:spPr>
          <a:xfrm>
            <a:off x="3080796" y="5056815"/>
            <a:ext cx="2721771" cy="307777"/>
          </a:xfrm>
          <a:prstGeom prst="rect">
            <a:avLst/>
          </a:prstGeom>
        </p:spPr>
        <p:txBody>
          <a:bodyPr wrap="none">
            <a:spAutoFit/>
          </a:bodyPr>
          <a:lstStyle/>
          <a:p>
            <a:r>
              <a:rPr lang="en-US" sz="1400" dirty="0">
                <a:solidFill>
                  <a:schemeClr val="bg1"/>
                </a:solidFill>
                <a:latin typeface="+mn-lt"/>
              </a:rPr>
              <a:t>Figure 5e: Coronal thick slab MRCP</a:t>
            </a:r>
          </a:p>
        </p:txBody>
      </p:sp>
      <p:sp>
        <p:nvSpPr>
          <p:cNvPr id="3" name="Rectangle 2">
            <a:extLst>
              <a:ext uri="{FF2B5EF4-FFF2-40B4-BE49-F238E27FC236}">
                <a16:creationId xmlns:a16="http://schemas.microsoft.com/office/drawing/2014/main" id="{BB8B970D-30D3-4BEC-84AB-BD7C8607F84D}"/>
              </a:ext>
            </a:extLst>
          </p:cNvPr>
          <p:cNvSpPr/>
          <p:nvPr/>
        </p:nvSpPr>
        <p:spPr>
          <a:xfrm>
            <a:off x="6768103" y="5045509"/>
            <a:ext cx="1677062" cy="307777"/>
          </a:xfrm>
          <a:prstGeom prst="rect">
            <a:avLst/>
          </a:prstGeom>
        </p:spPr>
        <p:txBody>
          <a:bodyPr wrap="none">
            <a:spAutoFit/>
          </a:bodyPr>
          <a:lstStyle/>
          <a:p>
            <a:r>
              <a:rPr lang="en-US" sz="1400" dirty="0">
                <a:solidFill>
                  <a:schemeClr val="bg1"/>
                </a:solidFill>
                <a:latin typeface="+mn-lt"/>
              </a:rPr>
              <a:t>Figure 5f: Coronal t2</a:t>
            </a:r>
          </a:p>
        </p:txBody>
      </p:sp>
      <p:sp>
        <p:nvSpPr>
          <p:cNvPr id="6" name="TextBox 5">
            <a:extLst>
              <a:ext uri="{FF2B5EF4-FFF2-40B4-BE49-F238E27FC236}">
                <a16:creationId xmlns:a16="http://schemas.microsoft.com/office/drawing/2014/main" id="{3C229730-2C78-40B4-B2E4-EED9F9B7FC34}"/>
              </a:ext>
            </a:extLst>
          </p:cNvPr>
          <p:cNvSpPr txBox="1"/>
          <p:nvPr/>
        </p:nvSpPr>
        <p:spPr>
          <a:xfrm>
            <a:off x="-23807" y="5520024"/>
            <a:ext cx="9118280" cy="1569660"/>
          </a:xfrm>
          <a:prstGeom prst="rect">
            <a:avLst/>
          </a:prstGeom>
          <a:noFill/>
        </p:spPr>
        <p:txBody>
          <a:bodyPr wrap="square" rtlCol="0">
            <a:spAutoFit/>
          </a:bodyPr>
          <a:lstStyle/>
          <a:p>
            <a:r>
              <a:rPr lang="en-US" sz="1600" dirty="0">
                <a:solidFill>
                  <a:schemeClr val="bg1"/>
                </a:solidFill>
                <a:latin typeface="+mn-lt"/>
              </a:rPr>
              <a:t>Figure 5: 33 year old male with acute abdominal pain. Cystic structure projecting along the medial wall of the second part of the duodenum at the expected location of the major papilla consistent with a type III choledochal cyst (</a:t>
            </a:r>
            <a:r>
              <a:rPr lang="en-US" sz="1600" dirty="0" err="1">
                <a:solidFill>
                  <a:schemeClr val="bg1"/>
                </a:solidFill>
                <a:latin typeface="+mn-lt"/>
              </a:rPr>
              <a:t>choledochocele</a:t>
            </a:r>
            <a:r>
              <a:rPr lang="en-US" sz="1600" dirty="0">
                <a:solidFill>
                  <a:schemeClr val="bg1"/>
                </a:solidFill>
                <a:latin typeface="+mn-lt"/>
              </a:rPr>
              <a:t>) (Fig 5d-e-f). There is enlargement and increased SPAIR signal noted in the pancreatic head with peripancreatic free fluid (Fig 5b) and loss of T1 signal (Fig 5a-c) in keeping with acute pancreatitis involving the pancreatic head. </a:t>
            </a:r>
            <a:br>
              <a:rPr lang="en-US" sz="1600" dirty="0">
                <a:solidFill>
                  <a:schemeClr val="bg1"/>
                </a:solidFill>
                <a:latin typeface="+mn-lt"/>
              </a:rPr>
            </a:br>
            <a:endParaRPr lang="en-US" sz="1600" dirty="0">
              <a:solidFill>
                <a:schemeClr val="bg1"/>
              </a:solidFill>
              <a:latin typeface="+mn-lt"/>
            </a:endParaRPr>
          </a:p>
        </p:txBody>
      </p:sp>
      <p:cxnSp>
        <p:nvCxnSpPr>
          <p:cNvPr id="28" name="Straight Arrow Connector 27">
            <a:extLst>
              <a:ext uri="{FF2B5EF4-FFF2-40B4-BE49-F238E27FC236}">
                <a16:creationId xmlns:a16="http://schemas.microsoft.com/office/drawing/2014/main" id="{B00EA5EA-9820-304E-A798-924CA0BE6BC0}"/>
              </a:ext>
            </a:extLst>
          </p:cNvPr>
          <p:cNvCxnSpPr>
            <a:cxnSpLocks/>
          </p:cNvCxnSpPr>
          <p:nvPr/>
        </p:nvCxnSpPr>
        <p:spPr>
          <a:xfrm>
            <a:off x="919617" y="644503"/>
            <a:ext cx="206520" cy="29156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015205AA-2B55-B949-8A02-B16C44E83BA9}"/>
              </a:ext>
            </a:extLst>
          </p:cNvPr>
          <p:cNvCxnSpPr>
            <a:cxnSpLocks/>
          </p:cNvCxnSpPr>
          <p:nvPr/>
        </p:nvCxnSpPr>
        <p:spPr>
          <a:xfrm flipH="1">
            <a:off x="7287104" y="3652600"/>
            <a:ext cx="443744" cy="12801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4D61FC7A-853A-D045-A439-B7B613289F7A}"/>
              </a:ext>
            </a:extLst>
          </p:cNvPr>
          <p:cNvCxnSpPr>
            <a:cxnSpLocks/>
          </p:cNvCxnSpPr>
          <p:nvPr/>
        </p:nvCxnSpPr>
        <p:spPr>
          <a:xfrm flipV="1">
            <a:off x="3532751" y="3894854"/>
            <a:ext cx="378099" cy="96614"/>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52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BCA99-AA12-42B7-803B-DB60272ACDAD}"/>
              </a:ext>
            </a:extLst>
          </p:cNvPr>
          <p:cNvSpPr>
            <a:spLocks noGrp="1"/>
          </p:cNvSpPr>
          <p:nvPr>
            <p:ph idx="1"/>
          </p:nvPr>
        </p:nvSpPr>
        <p:spPr>
          <a:xfrm>
            <a:off x="69448" y="587135"/>
            <a:ext cx="9005104" cy="4546931"/>
          </a:xfrm>
        </p:spPr>
        <p:txBody>
          <a:bodyPr vert="horz" lIns="91440" tIns="45720" rIns="91440" bIns="45720" rtlCol="0" anchor="t">
            <a:noAutofit/>
          </a:bodyPr>
          <a:lstStyle/>
          <a:p>
            <a:endParaRPr lang="en-US" dirty="0">
              <a:solidFill>
                <a:schemeClr val="bg1"/>
              </a:solidFill>
              <a:cs typeface="Calibri"/>
            </a:endParaRPr>
          </a:p>
          <a:p>
            <a:r>
              <a:rPr lang="en-US" dirty="0">
                <a:solidFill>
                  <a:schemeClr val="bg1"/>
                </a:solidFill>
                <a:cs typeface="Calibri"/>
              </a:rPr>
              <a:t>1.4%-4.5% of choledochal cysts are Type III </a:t>
            </a:r>
          </a:p>
          <a:p>
            <a:pPr lvl="1"/>
            <a:r>
              <a:rPr lang="en-US" sz="2800" dirty="0">
                <a:solidFill>
                  <a:schemeClr val="bg1"/>
                </a:solidFill>
                <a:ea typeface="+mn-lt"/>
                <a:cs typeface="+mn-lt"/>
              </a:rPr>
              <a:t>Intraduodenal location at pancreaticobiliary junction</a:t>
            </a:r>
          </a:p>
          <a:p>
            <a:pPr lvl="1"/>
            <a:r>
              <a:rPr lang="en-US" sz="2800" dirty="0">
                <a:solidFill>
                  <a:schemeClr val="bg1"/>
                </a:solidFill>
                <a:ea typeface="+mn-lt"/>
                <a:cs typeface="+mn-lt"/>
              </a:rPr>
              <a:t>Pancreatitis commonly seen, biliary tract symptoms are less common</a:t>
            </a:r>
          </a:p>
          <a:p>
            <a:pPr lvl="1"/>
            <a:r>
              <a:rPr lang="en-US" sz="2800" dirty="0">
                <a:solidFill>
                  <a:schemeClr val="bg1"/>
                </a:solidFill>
                <a:ea typeface="+mn-lt"/>
                <a:cs typeface="+mn-lt"/>
              </a:rPr>
              <a:t>Type III cysts are more evenly distributed between the sexes than other types where there is a female predominance</a:t>
            </a:r>
            <a:endParaRPr lang="en-US" sz="2800" dirty="0">
              <a:solidFill>
                <a:schemeClr val="bg1"/>
              </a:solidFill>
              <a:cs typeface="Calibri"/>
            </a:endParaRPr>
          </a:p>
          <a:p>
            <a:pPr marL="0" indent="0">
              <a:buNone/>
            </a:pPr>
            <a:endParaRPr lang="en-US" dirty="0">
              <a:solidFill>
                <a:schemeClr val="bg1"/>
              </a:solidFill>
              <a:cs typeface="Calibri"/>
            </a:endParaRPr>
          </a:p>
          <a:p>
            <a:r>
              <a:rPr lang="en-US" dirty="0">
                <a:solidFill>
                  <a:schemeClr val="bg1"/>
                </a:solidFill>
                <a:cs typeface="Calibri"/>
              </a:rPr>
              <a:t>2.5% of Type III cysts progress to malignancy</a:t>
            </a:r>
          </a:p>
          <a:p>
            <a:pPr lvl="1"/>
            <a:r>
              <a:rPr lang="en-US" sz="2800" dirty="0">
                <a:solidFill>
                  <a:schemeClr val="bg1"/>
                </a:solidFill>
                <a:cs typeface="Calibri"/>
              </a:rPr>
              <a:t>Overall risk for choledochal cysts is 10%-15%</a:t>
            </a:r>
          </a:p>
          <a:p>
            <a:pPr marL="457200" lvl="1" indent="0">
              <a:buNone/>
            </a:pPr>
            <a:endParaRPr lang="en-US" sz="2800" dirty="0">
              <a:solidFill>
                <a:schemeClr val="bg1"/>
              </a:solidFill>
              <a:ea typeface="+mn-lt"/>
              <a:cs typeface="+mn-lt"/>
            </a:endParaRPr>
          </a:p>
          <a:p>
            <a:endParaRPr lang="en-US" dirty="0">
              <a:solidFill>
                <a:schemeClr val="bg1"/>
              </a:solidFill>
              <a:cs typeface="Calibri"/>
            </a:endParaRPr>
          </a:p>
          <a:p>
            <a:endParaRPr lang="en-US" dirty="0">
              <a:solidFill>
                <a:schemeClr val="bg1"/>
              </a:solidFill>
              <a:cs typeface="Calibri"/>
            </a:endParaRPr>
          </a:p>
        </p:txBody>
      </p:sp>
    </p:spTree>
    <p:extLst>
      <p:ext uri="{BB962C8B-B14F-4D97-AF65-F5344CB8AC3E}">
        <p14:creationId xmlns:p14="http://schemas.microsoft.com/office/powerpoint/2010/main" val="1651132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8715-F16E-9049-8522-65351DB5B88E}"/>
              </a:ext>
            </a:extLst>
          </p:cNvPr>
          <p:cNvSpPr>
            <a:spLocks noGrp="1"/>
          </p:cNvSpPr>
          <p:nvPr>
            <p:ph type="title"/>
          </p:nvPr>
        </p:nvSpPr>
        <p:spPr>
          <a:xfrm>
            <a:off x="466605" y="145207"/>
            <a:ext cx="7886700" cy="1325563"/>
          </a:xfrm>
        </p:spPr>
        <p:txBody>
          <a:bodyPr/>
          <a:lstStyle/>
          <a:p>
            <a:r>
              <a:rPr lang="en-US" i="1" dirty="0">
                <a:solidFill>
                  <a:schemeClr val="bg1"/>
                </a:solidFill>
              </a:rPr>
              <a:t>Disclosure</a:t>
            </a:r>
          </a:p>
        </p:txBody>
      </p:sp>
      <p:sp>
        <p:nvSpPr>
          <p:cNvPr id="3" name="Content Placeholder 2">
            <a:extLst>
              <a:ext uri="{FF2B5EF4-FFF2-40B4-BE49-F238E27FC236}">
                <a16:creationId xmlns:a16="http://schemas.microsoft.com/office/drawing/2014/main" id="{A9AB5B1A-4E69-984B-B2FB-95DD023D31E0}"/>
              </a:ext>
            </a:extLst>
          </p:cNvPr>
          <p:cNvSpPr>
            <a:spLocks noGrp="1"/>
          </p:cNvSpPr>
          <p:nvPr>
            <p:ph idx="1"/>
          </p:nvPr>
        </p:nvSpPr>
        <p:spPr/>
        <p:txBody>
          <a:bodyPr/>
          <a:lstStyle/>
          <a:p>
            <a:pPr marL="0" indent="0">
              <a:buNone/>
            </a:pPr>
            <a:endParaRPr lang="en-US" dirty="0">
              <a:solidFill>
                <a:schemeClr val="bg1"/>
              </a:solidFill>
            </a:endParaRPr>
          </a:p>
          <a:p>
            <a:pPr marL="0" indent="0">
              <a:buNone/>
            </a:pPr>
            <a:r>
              <a:rPr lang="en-US" sz="2600" dirty="0">
                <a:solidFill>
                  <a:schemeClr val="bg1"/>
                </a:solidFill>
              </a:rPr>
              <a:t>The authors have no conflicts of interest to disclose</a:t>
            </a:r>
          </a:p>
        </p:txBody>
      </p:sp>
    </p:spTree>
    <p:extLst>
      <p:ext uri="{BB962C8B-B14F-4D97-AF65-F5344CB8AC3E}">
        <p14:creationId xmlns:p14="http://schemas.microsoft.com/office/powerpoint/2010/main" val="3818302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5"/>
        <p:cNvGrpSpPr/>
        <p:nvPr/>
      </p:nvGrpSpPr>
      <p:grpSpPr>
        <a:xfrm>
          <a:off x="0" y="0"/>
          <a:ext cx="0" cy="0"/>
          <a:chOff x="0" y="0"/>
          <a:chExt cx="0" cy="0"/>
        </a:xfrm>
      </p:grpSpPr>
      <p:sp>
        <p:nvSpPr>
          <p:cNvPr id="156" name="Google Shape;156;p17"/>
          <p:cNvSpPr txBox="1"/>
          <p:nvPr/>
        </p:nvSpPr>
        <p:spPr>
          <a:xfrm>
            <a:off x="386271" y="2349349"/>
            <a:ext cx="263594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6a: coronal T2 HASTE </a:t>
            </a:r>
            <a:endParaRPr dirty="0"/>
          </a:p>
        </p:txBody>
      </p:sp>
      <p:sp>
        <p:nvSpPr>
          <p:cNvPr id="157" name="Google Shape;157;p17"/>
          <p:cNvSpPr txBox="1"/>
          <p:nvPr/>
        </p:nvSpPr>
        <p:spPr>
          <a:xfrm>
            <a:off x="3189056" y="2337933"/>
            <a:ext cx="245859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6b: coronal T2 3D MRCP</a:t>
            </a:r>
            <a:endParaRPr dirty="0"/>
          </a:p>
        </p:txBody>
      </p:sp>
      <p:sp>
        <p:nvSpPr>
          <p:cNvPr id="158" name="Google Shape;158;p17"/>
          <p:cNvSpPr txBox="1"/>
          <p:nvPr/>
        </p:nvSpPr>
        <p:spPr>
          <a:xfrm>
            <a:off x="6433490" y="2323898"/>
            <a:ext cx="222312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6c: axial T2 MRCP</a:t>
            </a:r>
            <a:endParaRPr dirty="0"/>
          </a:p>
        </p:txBody>
      </p:sp>
      <p:sp>
        <p:nvSpPr>
          <p:cNvPr id="159" name="Google Shape;159;p17"/>
          <p:cNvSpPr txBox="1"/>
          <p:nvPr/>
        </p:nvSpPr>
        <p:spPr>
          <a:xfrm>
            <a:off x="-280020" y="4843627"/>
            <a:ext cx="3543202"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6d: axial T1 </a:t>
            </a:r>
            <a:r>
              <a:rPr lang="en-US" sz="1400" b="0" i="0" u="none" strike="noStrike" cap="none" dirty="0" err="1">
                <a:solidFill>
                  <a:srgbClr val="FFFFFF"/>
                </a:solidFill>
                <a:latin typeface="Calibri"/>
                <a:ea typeface="Calibri"/>
                <a:cs typeface="Calibri"/>
                <a:sym typeface="Calibri"/>
              </a:rPr>
              <a:t>precontrast</a:t>
            </a:r>
            <a:endParaRPr sz="1400" b="0" i="0" u="none" strike="noStrike" cap="none"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  </a:t>
            </a:r>
            <a:endParaRPr dirty="0"/>
          </a:p>
        </p:txBody>
      </p:sp>
      <p:sp>
        <p:nvSpPr>
          <p:cNvPr id="160" name="Google Shape;160;p17"/>
          <p:cNvSpPr txBox="1"/>
          <p:nvPr/>
        </p:nvSpPr>
        <p:spPr>
          <a:xfrm>
            <a:off x="2914360" y="4845814"/>
            <a:ext cx="322933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6e: axial T1w arterial phase</a:t>
            </a:r>
            <a:endParaRPr dirty="0"/>
          </a:p>
        </p:txBody>
      </p:sp>
      <p:sp>
        <p:nvSpPr>
          <p:cNvPr id="161" name="Google Shape;161;p17"/>
          <p:cNvSpPr txBox="1"/>
          <p:nvPr/>
        </p:nvSpPr>
        <p:spPr>
          <a:xfrm>
            <a:off x="5973903" y="4845814"/>
            <a:ext cx="3182004"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6f: axial T1w 240 sec delayed</a:t>
            </a:r>
            <a:endParaRPr dirty="0"/>
          </a:p>
        </p:txBody>
      </p:sp>
      <p:sp>
        <p:nvSpPr>
          <p:cNvPr id="162" name="Google Shape;162;p17"/>
          <p:cNvSpPr txBox="1"/>
          <p:nvPr/>
        </p:nvSpPr>
        <p:spPr>
          <a:xfrm>
            <a:off x="-5538" y="5188587"/>
            <a:ext cx="9120823" cy="1815882"/>
          </a:xfrm>
          <a:prstGeom prst="rect">
            <a:avLst/>
          </a:prstGeom>
          <a:noFill/>
          <a:ln>
            <a:noFill/>
          </a:ln>
        </p:spPr>
        <p:txBody>
          <a:bodyPr spcFirstLastPara="1" wrap="square" lIns="91425" tIns="45700" rIns="91425" bIns="45700" anchor="t" anchorCtr="0">
            <a:noAutofit/>
          </a:bodyPr>
          <a:lstStyle/>
          <a:p>
            <a:pPr>
              <a:buClr>
                <a:srgbClr val="FFFFFF"/>
              </a:buClr>
              <a:buSzPts val="1400"/>
            </a:pPr>
            <a:r>
              <a:rPr lang="en-US" sz="1500" b="0" i="0" u="none" strike="noStrike" cap="none" dirty="0">
                <a:solidFill>
                  <a:srgbClr val="FFFFFF"/>
                </a:solidFill>
                <a:latin typeface="Calibri"/>
                <a:ea typeface="Calibri"/>
                <a:cs typeface="Calibri"/>
                <a:sym typeface="Calibri"/>
              </a:rPr>
              <a:t>Figure 6: 28 year old female with acute abdominal pain. Fusiform biliary ductal dilation involving the CBD extending  superiorly into the proximal cystic duct, the common hepatic and central right and left intrahepatic bile ducts on coronal T2 weighted MR image (Fig 6a) and 3D MRCP image (Fig 6b). Axial T2 MRCP (Fig 6c) shows small rounded filling defects in the common bile duct. Mild diffuse intrahepatic biliary ductal dilation with hypointense peripancreatic fluid on T1 (Fig 6d). Diffuse edema of the pancreas with arterial</a:t>
            </a:r>
            <a:r>
              <a:rPr lang="en-US" sz="1500" b="0" i="0" u="none" strike="noStrike" cap="none" dirty="0">
                <a:solidFill>
                  <a:srgbClr val="000000"/>
                </a:solidFill>
                <a:latin typeface="Calibri"/>
                <a:ea typeface="Calibri"/>
                <a:cs typeface="Calibri"/>
                <a:sym typeface="Calibri"/>
              </a:rPr>
              <a:t> </a:t>
            </a:r>
            <a:r>
              <a:rPr lang="en-US" sz="1500" b="0" i="0" u="none" strike="noStrike" cap="none" dirty="0">
                <a:solidFill>
                  <a:srgbClr val="FFFFFF"/>
                </a:solidFill>
                <a:latin typeface="Calibri"/>
                <a:ea typeface="Calibri"/>
                <a:cs typeface="Calibri"/>
                <a:sym typeface="Calibri"/>
              </a:rPr>
              <a:t>hyperenhancement and delayed enhancement on dynamic images (Fig 6e-f). Primary Diagnosis is </a:t>
            </a:r>
            <a:r>
              <a:rPr lang="en-US" sz="1500" b="0" i="0" u="none" strike="noStrike" cap="none" dirty="0" err="1">
                <a:solidFill>
                  <a:srgbClr val="FFFFFF"/>
                </a:solidFill>
                <a:latin typeface="Calibri"/>
                <a:ea typeface="Calibri"/>
                <a:cs typeface="Calibri"/>
                <a:sym typeface="Calibri"/>
              </a:rPr>
              <a:t>Todani</a:t>
            </a:r>
            <a:r>
              <a:rPr lang="en-US" sz="1500" b="0" i="0" u="none" strike="noStrike" cap="none" dirty="0">
                <a:solidFill>
                  <a:srgbClr val="FFFFFF"/>
                </a:solidFill>
                <a:latin typeface="Calibri"/>
                <a:ea typeface="Calibri"/>
                <a:cs typeface="Calibri"/>
                <a:sym typeface="Calibri"/>
              </a:rPr>
              <a:t> Type IVA choledochal cyst with gall stones and acute on </a:t>
            </a:r>
            <a:r>
              <a:rPr lang="en-US" sz="1500" dirty="0">
                <a:solidFill>
                  <a:srgbClr val="FFFFFF"/>
                </a:solidFill>
                <a:latin typeface="Calibri"/>
                <a:ea typeface="Calibri"/>
                <a:cs typeface="Calibri"/>
                <a:sym typeface="Calibri"/>
              </a:rPr>
              <a:t>chronic </a:t>
            </a:r>
            <a:r>
              <a:rPr lang="en-US" sz="1500" b="0" i="0" u="none" strike="noStrike" cap="none" dirty="0">
                <a:solidFill>
                  <a:srgbClr val="FFFFFF"/>
                </a:solidFill>
                <a:latin typeface="Calibri"/>
                <a:ea typeface="Calibri"/>
                <a:cs typeface="Calibri"/>
                <a:sym typeface="Calibri"/>
              </a:rPr>
              <a:t>pancreatitis.</a:t>
            </a:r>
            <a:r>
              <a:rPr lang="en-US" sz="1500" dirty="0">
                <a:solidFill>
                  <a:srgbClr val="FFFFFF"/>
                </a:solidFill>
                <a:latin typeface="Calibri"/>
                <a:ea typeface="Calibri"/>
                <a:cs typeface="Calibri"/>
                <a:sym typeface="Calibri"/>
              </a:rPr>
              <a:t> </a:t>
            </a:r>
            <a:endParaRPr sz="1500" dirty="0"/>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FFFFFF"/>
              </a:solidFill>
              <a:latin typeface="Calibri"/>
              <a:ea typeface="Calibri"/>
              <a:cs typeface="Calibri"/>
              <a:sym typeface="Calibri"/>
            </a:endParaRPr>
          </a:p>
        </p:txBody>
      </p:sp>
      <p:pic>
        <p:nvPicPr>
          <p:cNvPr id="163" name="Google Shape;163;p17"/>
          <p:cNvPicPr preferRelativeResize="0"/>
          <p:nvPr/>
        </p:nvPicPr>
        <p:blipFill rotWithShape="1">
          <a:blip r:embed="rId3">
            <a:alphaModFix/>
          </a:blip>
          <a:srcRect/>
          <a:stretch/>
        </p:blipFill>
        <p:spPr>
          <a:xfrm>
            <a:off x="129512" y="60622"/>
            <a:ext cx="2785499" cy="2289171"/>
          </a:xfrm>
          <a:prstGeom prst="rect">
            <a:avLst/>
          </a:prstGeom>
          <a:noFill/>
          <a:ln>
            <a:noFill/>
          </a:ln>
        </p:spPr>
      </p:pic>
      <p:pic>
        <p:nvPicPr>
          <p:cNvPr id="164" name="Google Shape;164;p17"/>
          <p:cNvPicPr preferRelativeResize="0"/>
          <p:nvPr/>
        </p:nvPicPr>
        <p:blipFill rotWithShape="1">
          <a:blip r:embed="rId4">
            <a:alphaModFix/>
          </a:blip>
          <a:srcRect/>
          <a:stretch/>
        </p:blipFill>
        <p:spPr>
          <a:xfrm>
            <a:off x="6060558" y="60624"/>
            <a:ext cx="2847423" cy="2315416"/>
          </a:xfrm>
          <a:prstGeom prst="rect">
            <a:avLst/>
          </a:prstGeom>
          <a:noFill/>
          <a:ln>
            <a:noFill/>
          </a:ln>
        </p:spPr>
      </p:pic>
      <p:pic>
        <p:nvPicPr>
          <p:cNvPr id="165" name="Google Shape;165;p17"/>
          <p:cNvPicPr preferRelativeResize="0"/>
          <p:nvPr/>
        </p:nvPicPr>
        <p:blipFill rotWithShape="1">
          <a:blip r:embed="rId5">
            <a:alphaModFix/>
          </a:blip>
          <a:srcRect/>
          <a:stretch/>
        </p:blipFill>
        <p:spPr>
          <a:xfrm>
            <a:off x="3022214" y="60623"/>
            <a:ext cx="2878855" cy="2288725"/>
          </a:xfrm>
          <a:prstGeom prst="rect">
            <a:avLst/>
          </a:prstGeom>
          <a:noFill/>
          <a:ln>
            <a:noFill/>
          </a:ln>
        </p:spPr>
      </p:pic>
      <p:cxnSp>
        <p:nvCxnSpPr>
          <p:cNvPr id="166" name="Google Shape;166;p17"/>
          <p:cNvCxnSpPr/>
          <p:nvPr/>
        </p:nvCxnSpPr>
        <p:spPr>
          <a:xfrm flipH="1">
            <a:off x="7291861" y="630613"/>
            <a:ext cx="273044" cy="276332"/>
          </a:xfrm>
          <a:prstGeom prst="straightConnector1">
            <a:avLst/>
          </a:prstGeom>
          <a:noFill/>
          <a:ln w="50800" cap="flat" cmpd="sng">
            <a:solidFill>
              <a:srgbClr val="FF0000"/>
            </a:solidFill>
            <a:prstDash val="solid"/>
            <a:miter lim="800000"/>
            <a:headEnd type="none" w="sm" len="sm"/>
            <a:tailEnd type="triangle" w="med" len="med"/>
          </a:ln>
        </p:spPr>
      </p:cxnSp>
      <p:cxnSp>
        <p:nvCxnSpPr>
          <p:cNvPr id="167" name="Google Shape;167;p17"/>
          <p:cNvCxnSpPr/>
          <p:nvPr/>
        </p:nvCxnSpPr>
        <p:spPr>
          <a:xfrm flipH="1">
            <a:off x="4281830" y="346588"/>
            <a:ext cx="273044" cy="276332"/>
          </a:xfrm>
          <a:prstGeom prst="straightConnector1">
            <a:avLst/>
          </a:prstGeom>
          <a:noFill/>
          <a:ln w="50800" cap="flat" cmpd="sng">
            <a:solidFill>
              <a:srgbClr val="FF0000"/>
            </a:solidFill>
            <a:prstDash val="solid"/>
            <a:miter lim="800000"/>
            <a:headEnd type="none" w="sm" len="sm"/>
            <a:tailEnd type="triangle" w="med" len="med"/>
          </a:ln>
        </p:spPr>
      </p:cxnSp>
      <p:pic>
        <p:nvPicPr>
          <p:cNvPr id="168" name="Google Shape;168;p17"/>
          <p:cNvPicPr preferRelativeResize="0"/>
          <p:nvPr/>
        </p:nvPicPr>
        <p:blipFill rotWithShape="1">
          <a:blip r:embed="rId6">
            <a:alphaModFix/>
          </a:blip>
          <a:srcRect/>
          <a:stretch/>
        </p:blipFill>
        <p:spPr>
          <a:xfrm>
            <a:off x="129513" y="2645710"/>
            <a:ext cx="2785499" cy="2227434"/>
          </a:xfrm>
          <a:prstGeom prst="rect">
            <a:avLst/>
          </a:prstGeom>
          <a:noFill/>
          <a:ln>
            <a:noFill/>
          </a:ln>
        </p:spPr>
      </p:pic>
      <p:cxnSp>
        <p:nvCxnSpPr>
          <p:cNvPr id="169" name="Google Shape;169;p17"/>
          <p:cNvCxnSpPr/>
          <p:nvPr/>
        </p:nvCxnSpPr>
        <p:spPr>
          <a:xfrm flipH="1">
            <a:off x="1916758" y="3137292"/>
            <a:ext cx="273044" cy="276332"/>
          </a:xfrm>
          <a:prstGeom prst="straightConnector1">
            <a:avLst/>
          </a:prstGeom>
          <a:noFill/>
          <a:ln w="50800" cap="flat" cmpd="sng">
            <a:solidFill>
              <a:srgbClr val="FF0000"/>
            </a:solidFill>
            <a:prstDash val="solid"/>
            <a:miter lim="800000"/>
            <a:headEnd type="none" w="sm" len="sm"/>
            <a:tailEnd type="triangle" w="med" len="med"/>
          </a:ln>
        </p:spPr>
      </p:cxnSp>
      <p:pic>
        <p:nvPicPr>
          <p:cNvPr id="170" name="Google Shape;170;p17"/>
          <p:cNvPicPr preferRelativeResize="0"/>
          <p:nvPr/>
        </p:nvPicPr>
        <p:blipFill rotWithShape="1">
          <a:blip r:embed="rId7">
            <a:alphaModFix/>
          </a:blip>
          <a:srcRect/>
          <a:stretch/>
        </p:blipFill>
        <p:spPr>
          <a:xfrm>
            <a:off x="3021352" y="2645710"/>
            <a:ext cx="2879717" cy="2227434"/>
          </a:xfrm>
          <a:prstGeom prst="rect">
            <a:avLst/>
          </a:prstGeom>
          <a:noFill/>
          <a:ln>
            <a:noFill/>
          </a:ln>
        </p:spPr>
      </p:pic>
      <p:cxnSp>
        <p:nvCxnSpPr>
          <p:cNvPr id="171" name="Google Shape;171;p17"/>
          <p:cNvCxnSpPr/>
          <p:nvPr/>
        </p:nvCxnSpPr>
        <p:spPr>
          <a:xfrm flipH="1">
            <a:off x="4684453" y="3005440"/>
            <a:ext cx="273044" cy="276332"/>
          </a:xfrm>
          <a:prstGeom prst="straightConnector1">
            <a:avLst/>
          </a:prstGeom>
          <a:noFill/>
          <a:ln w="50800" cap="flat" cmpd="sng">
            <a:solidFill>
              <a:srgbClr val="FF0000"/>
            </a:solidFill>
            <a:prstDash val="solid"/>
            <a:miter lim="800000"/>
            <a:headEnd type="none" w="sm" len="sm"/>
            <a:tailEnd type="triangle" w="med" len="med"/>
          </a:ln>
        </p:spPr>
      </p:cxnSp>
      <p:pic>
        <p:nvPicPr>
          <p:cNvPr id="172" name="Google Shape;172;p17"/>
          <p:cNvPicPr preferRelativeResize="0"/>
          <p:nvPr/>
        </p:nvPicPr>
        <p:blipFill rotWithShape="1">
          <a:blip r:embed="rId8">
            <a:alphaModFix/>
          </a:blip>
          <a:srcRect/>
          <a:stretch/>
        </p:blipFill>
        <p:spPr>
          <a:xfrm>
            <a:off x="6080243" y="2645710"/>
            <a:ext cx="2827737" cy="2227433"/>
          </a:xfrm>
          <a:prstGeom prst="rect">
            <a:avLst/>
          </a:prstGeom>
          <a:noFill/>
          <a:ln>
            <a:noFill/>
          </a:ln>
        </p:spPr>
      </p:pic>
      <p:cxnSp>
        <p:nvCxnSpPr>
          <p:cNvPr id="173" name="Google Shape;173;p17"/>
          <p:cNvCxnSpPr/>
          <p:nvPr/>
        </p:nvCxnSpPr>
        <p:spPr>
          <a:xfrm flipH="1">
            <a:off x="7833973" y="2999126"/>
            <a:ext cx="273044" cy="276332"/>
          </a:xfrm>
          <a:prstGeom prst="straightConnector1">
            <a:avLst/>
          </a:prstGeom>
          <a:noFill/>
          <a:ln w="50800" cap="flat" cmpd="sng">
            <a:solidFill>
              <a:srgbClr val="FF0000"/>
            </a:solidFill>
            <a:prstDash val="solid"/>
            <a:miter lim="800000"/>
            <a:headEnd type="none" w="sm" len="sm"/>
            <a:tailEnd type="triangle" w="med" len="med"/>
          </a:ln>
        </p:spPr>
      </p:cxnSp>
      <p:cxnSp>
        <p:nvCxnSpPr>
          <p:cNvPr id="174" name="Google Shape;174;p17"/>
          <p:cNvCxnSpPr/>
          <p:nvPr/>
        </p:nvCxnSpPr>
        <p:spPr>
          <a:xfrm flipH="1">
            <a:off x="1522261" y="774445"/>
            <a:ext cx="273044" cy="276332"/>
          </a:xfrm>
          <a:prstGeom prst="straightConnector1">
            <a:avLst/>
          </a:prstGeom>
          <a:noFill/>
          <a:ln w="50800" cap="flat" cmpd="sng">
            <a:solidFill>
              <a:srgbClr val="FF0000"/>
            </a:solidFill>
            <a:prstDash val="solid"/>
            <a:miter lim="800000"/>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65C81-E33E-49C9-BBEB-92867DEE5DA5}"/>
              </a:ext>
            </a:extLst>
          </p:cNvPr>
          <p:cNvPicPr>
            <a:picLocks noChangeAspect="1"/>
          </p:cNvPicPr>
          <p:nvPr/>
        </p:nvPicPr>
        <p:blipFill>
          <a:blip r:embed="rId3"/>
          <a:stretch>
            <a:fillRect/>
          </a:stretch>
        </p:blipFill>
        <p:spPr>
          <a:xfrm>
            <a:off x="76822" y="45276"/>
            <a:ext cx="2813965" cy="2285549"/>
          </a:xfrm>
          <a:prstGeom prst="rect">
            <a:avLst/>
          </a:prstGeom>
        </p:spPr>
      </p:pic>
      <p:pic>
        <p:nvPicPr>
          <p:cNvPr id="5" name="Picture 4">
            <a:extLst>
              <a:ext uri="{FF2B5EF4-FFF2-40B4-BE49-F238E27FC236}">
                <a16:creationId xmlns:a16="http://schemas.microsoft.com/office/drawing/2014/main" id="{36016C90-079C-469B-8FBC-FCB32693EBC4}"/>
              </a:ext>
            </a:extLst>
          </p:cNvPr>
          <p:cNvPicPr>
            <a:picLocks noChangeAspect="1"/>
          </p:cNvPicPr>
          <p:nvPr/>
        </p:nvPicPr>
        <p:blipFill>
          <a:blip r:embed="rId4"/>
          <a:stretch>
            <a:fillRect/>
          </a:stretch>
        </p:blipFill>
        <p:spPr>
          <a:xfrm>
            <a:off x="2998847" y="45276"/>
            <a:ext cx="2980135" cy="2304215"/>
          </a:xfrm>
          <a:prstGeom prst="rect">
            <a:avLst/>
          </a:prstGeom>
        </p:spPr>
      </p:pic>
      <p:pic>
        <p:nvPicPr>
          <p:cNvPr id="6" name="Picture 5">
            <a:extLst>
              <a:ext uri="{FF2B5EF4-FFF2-40B4-BE49-F238E27FC236}">
                <a16:creationId xmlns:a16="http://schemas.microsoft.com/office/drawing/2014/main" id="{D8FA4E0D-8C6D-4DCF-801E-D260CCC23B24}"/>
              </a:ext>
            </a:extLst>
          </p:cNvPr>
          <p:cNvPicPr>
            <a:picLocks noChangeAspect="1"/>
          </p:cNvPicPr>
          <p:nvPr/>
        </p:nvPicPr>
        <p:blipFill>
          <a:blip r:embed="rId5"/>
          <a:stretch>
            <a:fillRect/>
          </a:stretch>
        </p:blipFill>
        <p:spPr>
          <a:xfrm>
            <a:off x="97340" y="2662421"/>
            <a:ext cx="2818559" cy="2285549"/>
          </a:xfrm>
          <a:prstGeom prst="rect">
            <a:avLst/>
          </a:prstGeom>
        </p:spPr>
      </p:pic>
      <p:pic>
        <p:nvPicPr>
          <p:cNvPr id="7" name="Picture 6">
            <a:extLst>
              <a:ext uri="{FF2B5EF4-FFF2-40B4-BE49-F238E27FC236}">
                <a16:creationId xmlns:a16="http://schemas.microsoft.com/office/drawing/2014/main" id="{E8A60F5B-DEE9-4CC5-871A-4E8743CCCA7E}"/>
              </a:ext>
            </a:extLst>
          </p:cNvPr>
          <p:cNvPicPr>
            <a:picLocks noChangeAspect="1"/>
          </p:cNvPicPr>
          <p:nvPr/>
        </p:nvPicPr>
        <p:blipFill>
          <a:blip r:embed="rId6"/>
          <a:stretch>
            <a:fillRect/>
          </a:stretch>
        </p:blipFill>
        <p:spPr>
          <a:xfrm>
            <a:off x="2998847" y="2656764"/>
            <a:ext cx="2980135" cy="2285548"/>
          </a:xfrm>
          <a:prstGeom prst="rect">
            <a:avLst/>
          </a:prstGeom>
        </p:spPr>
      </p:pic>
      <p:pic>
        <p:nvPicPr>
          <p:cNvPr id="9" name="Picture 8">
            <a:extLst>
              <a:ext uri="{FF2B5EF4-FFF2-40B4-BE49-F238E27FC236}">
                <a16:creationId xmlns:a16="http://schemas.microsoft.com/office/drawing/2014/main" id="{B88B70ED-6B38-42B2-B842-EA0B5401EC54}"/>
              </a:ext>
            </a:extLst>
          </p:cNvPr>
          <p:cNvPicPr>
            <a:picLocks noChangeAspect="1"/>
          </p:cNvPicPr>
          <p:nvPr/>
        </p:nvPicPr>
        <p:blipFill>
          <a:blip r:embed="rId7"/>
          <a:stretch>
            <a:fillRect/>
          </a:stretch>
        </p:blipFill>
        <p:spPr>
          <a:xfrm>
            <a:off x="6090420" y="52764"/>
            <a:ext cx="2931534" cy="2304215"/>
          </a:xfrm>
          <a:prstGeom prst="rect">
            <a:avLst/>
          </a:prstGeom>
        </p:spPr>
      </p:pic>
      <p:pic>
        <p:nvPicPr>
          <p:cNvPr id="10" name="Picture 9">
            <a:extLst>
              <a:ext uri="{FF2B5EF4-FFF2-40B4-BE49-F238E27FC236}">
                <a16:creationId xmlns:a16="http://schemas.microsoft.com/office/drawing/2014/main" id="{A574F3C2-1B57-49B7-8873-F4F8CD6B73B1}"/>
              </a:ext>
            </a:extLst>
          </p:cNvPr>
          <p:cNvPicPr>
            <a:picLocks noChangeAspect="1"/>
          </p:cNvPicPr>
          <p:nvPr/>
        </p:nvPicPr>
        <p:blipFill>
          <a:blip r:embed="rId8"/>
          <a:stretch>
            <a:fillRect/>
          </a:stretch>
        </p:blipFill>
        <p:spPr>
          <a:xfrm>
            <a:off x="6087044" y="2664988"/>
            <a:ext cx="2931534" cy="2286912"/>
          </a:xfrm>
          <a:prstGeom prst="rect">
            <a:avLst/>
          </a:prstGeom>
        </p:spPr>
      </p:pic>
      <p:sp>
        <p:nvSpPr>
          <p:cNvPr id="11" name="TextBox 10">
            <a:extLst>
              <a:ext uri="{FF2B5EF4-FFF2-40B4-BE49-F238E27FC236}">
                <a16:creationId xmlns:a16="http://schemas.microsoft.com/office/drawing/2014/main" id="{1080B6AC-5C3C-4731-ACCF-95603D96DC55}"/>
              </a:ext>
            </a:extLst>
          </p:cNvPr>
          <p:cNvSpPr txBox="1"/>
          <p:nvPr/>
        </p:nvSpPr>
        <p:spPr>
          <a:xfrm>
            <a:off x="450500" y="2307835"/>
            <a:ext cx="2224879" cy="307777"/>
          </a:xfrm>
          <a:prstGeom prst="rect">
            <a:avLst/>
          </a:prstGeom>
          <a:noFill/>
        </p:spPr>
        <p:txBody>
          <a:bodyPr wrap="square" rtlCol="0">
            <a:spAutoFit/>
          </a:bodyPr>
          <a:lstStyle/>
          <a:p>
            <a:r>
              <a:rPr lang="en-US" dirty="0">
                <a:solidFill>
                  <a:schemeClr val="bg1"/>
                </a:solidFill>
                <a:latin typeface="+mn-lt"/>
              </a:rPr>
              <a:t>Figure 7a: Coronal T2</a:t>
            </a:r>
          </a:p>
        </p:txBody>
      </p:sp>
      <p:sp>
        <p:nvSpPr>
          <p:cNvPr id="12" name="TextBox 11">
            <a:extLst>
              <a:ext uri="{FF2B5EF4-FFF2-40B4-BE49-F238E27FC236}">
                <a16:creationId xmlns:a16="http://schemas.microsoft.com/office/drawing/2014/main" id="{42B58DE2-0FA3-47BD-93AC-C5FC0F9DD4A2}"/>
              </a:ext>
            </a:extLst>
          </p:cNvPr>
          <p:cNvSpPr txBox="1"/>
          <p:nvPr/>
        </p:nvSpPr>
        <p:spPr>
          <a:xfrm>
            <a:off x="6011003" y="4948526"/>
            <a:ext cx="3132997" cy="523220"/>
          </a:xfrm>
          <a:prstGeom prst="rect">
            <a:avLst/>
          </a:prstGeom>
          <a:noFill/>
        </p:spPr>
        <p:txBody>
          <a:bodyPr wrap="square" rtlCol="0">
            <a:spAutoFit/>
          </a:bodyPr>
          <a:lstStyle/>
          <a:p>
            <a:pPr lvl="0" algn="ctr">
              <a:defRPr/>
            </a:pPr>
            <a:r>
              <a:rPr lang="en-US" sz="1400" dirty="0">
                <a:solidFill>
                  <a:schemeClr val="bg1"/>
                </a:solidFill>
                <a:latin typeface="+mn-lt"/>
              </a:rPr>
              <a:t>Figure 7f: coronal T1w 240 sec delayed phase</a:t>
            </a:r>
          </a:p>
        </p:txBody>
      </p:sp>
      <p:sp>
        <p:nvSpPr>
          <p:cNvPr id="13" name="TextBox 12">
            <a:extLst>
              <a:ext uri="{FF2B5EF4-FFF2-40B4-BE49-F238E27FC236}">
                <a16:creationId xmlns:a16="http://schemas.microsoft.com/office/drawing/2014/main" id="{F951C0E2-C004-4F97-AC24-18E2D7055AE7}"/>
              </a:ext>
            </a:extLst>
          </p:cNvPr>
          <p:cNvSpPr txBox="1"/>
          <p:nvPr/>
        </p:nvSpPr>
        <p:spPr>
          <a:xfrm>
            <a:off x="3136239" y="4974912"/>
            <a:ext cx="2950804" cy="523220"/>
          </a:xfrm>
          <a:prstGeom prst="rect">
            <a:avLst/>
          </a:prstGeom>
          <a:noFill/>
        </p:spPr>
        <p:txBody>
          <a:bodyPr wrap="square" rtlCol="0">
            <a:spAutoFit/>
          </a:bodyPr>
          <a:lstStyle/>
          <a:p>
            <a:r>
              <a:rPr lang="en-US" sz="1400" dirty="0">
                <a:solidFill>
                  <a:schemeClr val="bg1"/>
                </a:solidFill>
                <a:latin typeface="+mn-lt"/>
              </a:rPr>
              <a:t>Figure 7e: axial T1w arterial phase </a:t>
            </a:r>
          </a:p>
          <a:p>
            <a:r>
              <a:rPr lang="en-US" dirty="0">
                <a:solidFill>
                  <a:schemeClr val="bg1"/>
                </a:solidFill>
                <a:latin typeface="+mn-lt"/>
              </a:rPr>
              <a:t> </a:t>
            </a:r>
          </a:p>
        </p:txBody>
      </p:sp>
      <p:sp>
        <p:nvSpPr>
          <p:cNvPr id="14" name="TextBox 13">
            <a:extLst>
              <a:ext uri="{FF2B5EF4-FFF2-40B4-BE49-F238E27FC236}">
                <a16:creationId xmlns:a16="http://schemas.microsoft.com/office/drawing/2014/main" id="{3BE5B6D6-AE76-4527-B6FE-2B52A6FC47AB}"/>
              </a:ext>
            </a:extLst>
          </p:cNvPr>
          <p:cNvSpPr txBox="1"/>
          <p:nvPr/>
        </p:nvSpPr>
        <p:spPr>
          <a:xfrm>
            <a:off x="266854" y="4980328"/>
            <a:ext cx="2649045" cy="307777"/>
          </a:xfrm>
          <a:prstGeom prst="rect">
            <a:avLst/>
          </a:prstGeom>
          <a:noFill/>
        </p:spPr>
        <p:txBody>
          <a:bodyPr wrap="square" rtlCol="0">
            <a:spAutoFit/>
          </a:bodyPr>
          <a:lstStyle/>
          <a:p>
            <a:r>
              <a:rPr lang="en-US" dirty="0">
                <a:solidFill>
                  <a:schemeClr val="bg1"/>
                </a:solidFill>
                <a:latin typeface="+mn-lt"/>
              </a:rPr>
              <a:t>Figure 7d: axial T1 </a:t>
            </a:r>
            <a:r>
              <a:rPr lang="en-US" dirty="0" err="1">
                <a:solidFill>
                  <a:schemeClr val="bg1"/>
                </a:solidFill>
                <a:latin typeface="+mn-lt"/>
              </a:rPr>
              <a:t>precontrast</a:t>
            </a:r>
            <a:endParaRPr lang="en-US" dirty="0">
              <a:solidFill>
                <a:schemeClr val="bg1"/>
              </a:solidFill>
              <a:latin typeface="+mn-lt"/>
            </a:endParaRPr>
          </a:p>
        </p:txBody>
      </p:sp>
      <p:sp>
        <p:nvSpPr>
          <p:cNvPr id="15" name="TextBox 14">
            <a:extLst>
              <a:ext uri="{FF2B5EF4-FFF2-40B4-BE49-F238E27FC236}">
                <a16:creationId xmlns:a16="http://schemas.microsoft.com/office/drawing/2014/main" id="{D63BDFE9-DA98-4961-840A-8617E3C60031}"/>
              </a:ext>
            </a:extLst>
          </p:cNvPr>
          <p:cNvSpPr txBox="1"/>
          <p:nvPr/>
        </p:nvSpPr>
        <p:spPr>
          <a:xfrm>
            <a:off x="6811608" y="2344700"/>
            <a:ext cx="2332392" cy="307777"/>
          </a:xfrm>
          <a:prstGeom prst="rect">
            <a:avLst/>
          </a:prstGeom>
          <a:noFill/>
        </p:spPr>
        <p:txBody>
          <a:bodyPr wrap="square" rtlCol="0">
            <a:spAutoFit/>
          </a:bodyPr>
          <a:lstStyle/>
          <a:p>
            <a:r>
              <a:rPr lang="en-US" dirty="0">
                <a:solidFill>
                  <a:schemeClr val="bg1"/>
                </a:solidFill>
                <a:latin typeface="+mn-lt"/>
              </a:rPr>
              <a:t>Figure 7c: Axial MRCP</a:t>
            </a:r>
          </a:p>
        </p:txBody>
      </p:sp>
      <p:sp>
        <p:nvSpPr>
          <p:cNvPr id="16" name="TextBox 15">
            <a:extLst>
              <a:ext uri="{FF2B5EF4-FFF2-40B4-BE49-F238E27FC236}">
                <a16:creationId xmlns:a16="http://schemas.microsoft.com/office/drawing/2014/main" id="{B62BF29A-832E-402B-8BF2-0586BE36AA9E}"/>
              </a:ext>
            </a:extLst>
          </p:cNvPr>
          <p:cNvSpPr txBox="1"/>
          <p:nvPr/>
        </p:nvSpPr>
        <p:spPr>
          <a:xfrm>
            <a:off x="3645782" y="2330825"/>
            <a:ext cx="2471068" cy="307777"/>
          </a:xfrm>
          <a:prstGeom prst="rect">
            <a:avLst/>
          </a:prstGeom>
          <a:noFill/>
        </p:spPr>
        <p:txBody>
          <a:bodyPr wrap="square" rtlCol="0">
            <a:spAutoFit/>
          </a:bodyPr>
          <a:lstStyle/>
          <a:p>
            <a:r>
              <a:rPr lang="en-US" dirty="0">
                <a:solidFill>
                  <a:schemeClr val="bg1"/>
                </a:solidFill>
                <a:latin typeface="+mn-lt"/>
              </a:rPr>
              <a:t>Figure 7b: axial T2</a:t>
            </a:r>
          </a:p>
        </p:txBody>
      </p:sp>
      <p:sp>
        <p:nvSpPr>
          <p:cNvPr id="2" name="Rectangle 1">
            <a:extLst>
              <a:ext uri="{FF2B5EF4-FFF2-40B4-BE49-F238E27FC236}">
                <a16:creationId xmlns:a16="http://schemas.microsoft.com/office/drawing/2014/main" id="{B1E880B0-228C-45A5-AFDD-BB052B5112D9}"/>
              </a:ext>
            </a:extLst>
          </p:cNvPr>
          <p:cNvSpPr/>
          <p:nvPr/>
        </p:nvSpPr>
        <p:spPr>
          <a:xfrm>
            <a:off x="29997" y="5682216"/>
            <a:ext cx="9084006" cy="1077218"/>
          </a:xfrm>
          <a:prstGeom prst="rect">
            <a:avLst/>
          </a:prstGeom>
        </p:spPr>
        <p:txBody>
          <a:bodyPr wrap="square">
            <a:spAutoFit/>
          </a:bodyPr>
          <a:lstStyle/>
          <a:p>
            <a:r>
              <a:rPr lang="en-US" sz="1600" dirty="0">
                <a:solidFill>
                  <a:schemeClr val="bg1"/>
                </a:solidFill>
                <a:latin typeface="+mn-lt"/>
              </a:rPr>
              <a:t>Figure 7: 32 year old female with vague abdominal pain. MR images demonstrate fusiform dilatation of the common bile duct at the level of the cystic duct insertion with associated beaded appearance of the adjacent intrahepatic biliary ducts (Fig 7a-b-c), low signal on axial T1 image (Fig 7d) with no abnormal enhancement on dynamic images (Fig 7e-f). Findings in keeping with a </a:t>
            </a:r>
            <a:r>
              <a:rPr lang="en-US" sz="1600" dirty="0" err="1">
                <a:solidFill>
                  <a:schemeClr val="bg1"/>
                </a:solidFill>
                <a:latin typeface="+mn-lt"/>
              </a:rPr>
              <a:t>Todani</a:t>
            </a:r>
            <a:r>
              <a:rPr lang="en-US" sz="1600" dirty="0">
                <a:solidFill>
                  <a:schemeClr val="bg1"/>
                </a:solidFill>
                <a:latin typeface="+mn-lt"/>
              </a:rPr>
              <a:t> type IVA choledochal cyst. </a:t>
            </a:r>
          </a:p>
        </p:txBody>
      </p:sp>
      <p:cxnSp>
        <p:nvCxnSpPr>
          <p:cNvPr id="17" name="Straight Arrow Connector 16">
            <a:extLst>
              <a:ext uri="{FF2B5EF4-FFF2-40B4-BE49-F238E27FC236}">
                <a16:creationId xmlns:a16="http://schemas.microsoft.com/office/drawing/2014/main" id="{F75A8C14-9C2E-2844-AA17-6C066410AE9E}"/>
              </a:ext>
            </a:extLst>
          </p:cNvPr>
          <p:cNvCxnSpPr>
            <a:cxnSpLocks/>
          </p:cNvCxnSpPr>
          <p:nvPr/>
        </p:nvCxnSpPr>
        <p:spPr>
          <a:xfrm>
            <a:off x="6463686" y="827086"/>
            <a:ext cx="347922" cy="13074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12299DE5-1848-BA47-9A78-EAE326EBB8BB}"/>
              </a:ext>
            </a:extLst>
          </p:cNvPr>
          <p:cNvCxnSpPr>
            <a:cxnSpLocks/>
          </p:cNvCxnSpPr>
          <p:nvPr/>
        </p:nvCxnSpPr>
        <p:spPr>
          <a:xfrm>
            <a:off x="3483551" y="3309176"/>
            <a:ext cx="283927" cy="23295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35D81CEF-CDBA-D241-B5B1-FA612ED580EC}"/>
              </a:ext>
            </a:extLst>
          </p:cNvPr>
          <p:cNvCxnSpPr>
            <a:cxnSpLocks/>
          </p:cNvCxnSpPr>
          <p:nvPr/>
        </p:nvCxnSpPr>
        <p:spPr>
          <a:xfrm>
            <a:off x="6708348" y="3107923"/>
            <a:ext cx="206520" cy="29156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E1553A90-637B-4D43-BAD0-3E33E8CBF990}"/>
              </a:ext>
            </a:extLst>
          </p:cNvPr>
          <p:cNvCxnSpPr>
            <a:cxnSpLocks/>
          </p:cNvCxnSpPr>
          <p:nvPr/>
        </p:nvCxnSpPr>
        <p:spPr>
          <a:xfrm>
            <a:off x="616923" y="3215214"/>
            <a:ext cx="206520" cy="29156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98A6EB2E-7B24-E246-980B-A10D47655BF3}"/>
              </a:ext>
            </a:extLst>
          </p:cNvPr>
          <p:cNvCxnSpPr>
            <a:cxnSpLocks/>
          </p:cNvCxnSpPr>
          <p:nvPr/>
        </p:nvCxnSpPr>
        <p:spPr>
          <a:xfrm>
            <a:off x="3645782" y="625033"/>
            <a:ext cx="208588" cy="26742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073958DD-E69E-B346-8305-CC7DF1C55E48}"/>
              </a:ext>
            </a:extLst>
          </p:cNvPr>
          <p:cNvCxnSpPr>
            <a:cxnSpLocks/>
          </p:cNvCxnSpPr>
          <p:nvPr/>
        </p:nvCxnSpPr>
        <p:spPr>
          <a:xfrm flipH="1" flipV="1">
            <a:off x="1273205" y="892456"/>
            <a:ext cx="374306" cy="8703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A8EC0C77-B008-5D44-8FF5-D902B118235F}"/>
              </a:ext>
            </a:extLst>
          </p:cNvPr>
          <p:cNvCxnSpPr>
            <a:cxnSpLocks/>
          </p:cNvCxnSpPr>
          <p:nvPr/>
        </p:nvCxnSpPr>
        <p:spPr>
          <a:xfrm flipH="1">
            <a:off x="4126860" y="3153437"/>
            <a:ext cx="125322" cy="33588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DC0DBF46-F17C-784F-9039-F592F1ECD762}"/>
              </a:ext>
            </a:extLst>
          </p:cNvPr>
          <p:cNvCxnSpPr>
            <a:cxnSpLocks/>
          </p:cNvCxnSpPr>
          <p:nvPr/>
        </p:nvCxnSpPr>
        <p:spPr>
          <a:xfrm>
            <a:off x="3483551" y="1426939"/>
            <a:ext cx="190939" cy="184102"/>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5789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C6C083-A2F2-4ACD-8844-B57C45F93199}"/>
              </a:ext>
            </a:extLst>
          </p:cNvPr>
          <p:cNvPicPr>
            <a:picLocks noChangeAspect="1"/>
          </p:cNvPicPr>
          <p:nvPr/>
        </p:nvPicPr>
        <p:blipFill>
          <a:blip r:embed="rId3"/>
          <a:stretch>
            <a:fillRect/>
          </a:stretch>
        </p:blipFill>
        <p:spPr>
          <a:xfrm>
            <a:off x="117738" y="69465"/>
            <a:ext cx="2816056" cy="2390756"/>
          </a:xfrm>
          <a:prstGeom prst="rect">
            <a:avLst/>
          </a:prstGeom>
        </p:spPr>
      </p:pic>
      <p:pic>
        <p:nvPicPr>
          <p:cNvPr id="5" name="Picture 4">
            <a:extLst>
              <a:ext uri="{FF2B5EF4-FFF2-40B4-BE49-F238E27FC236}">
                <a16:creationId xmlns:a16="http://schemas.microsoft.com/office/drawing/2014/main" id="{24A25251-780F-4D90-9A33-4754430B27B2}"/>
              </a:ext>
            </a:extLst>
          </p:cNvPr>
          <p:cNvPicPr>
            <a:picLocks noChangeAspect="1"/>
          </p:cNvPicPr>
          <p:nvPr/>
        </p:nvPicPr>
        <p:blipFill>
          <a:blip r:embed="rId4"/>
          <a:stretch>
            <a:fillRect/>
          </a:stretch>
        </p:blipFill>
        <p:spPr>
          <a:xfrm>
            <a:off x="3045602" y="69465"/>
            <a:ext cx="2987073" cy="2390756"/>
          </a:xfrm>
          <a:prstGeom prst="rect">
            <a:avLst/>
          </a:prstGeom>
        </p:spPr>
      </p:pic>
      <p:pic>
        <p:nvPicPr>
          <p:cNvPr id="6" name="Picture 5">
            <a:extLst>
              <a:ext uri="{FF2B5EF4-FFF2-40B4-BE49-F238E27FC236}">
                <a16:creationId xmlns:a16="http://schemas.microsoft.com/office/drawing/2014/main" id="{79B976FE-8E11-4E73-855D-FA339DCD56BC}"/>
              </a:ext>
            </a:extLst>
          </p:cNvPr>
          <p:cNvPicPr>
            <a:picLocks noChangeAspect="1"/>
          </p:cNvPicPr>
          <p:nvPr/>
        </p:nvPicPr>
        <p:blipFill>
          <a:blip r:embed="rId5"/>
          <a:stretch>
            <a:fillRect/>
          </a:stretch>
        </p:blipFill>
        <p:spPr>
          <a:xfrm>
            <a:off x="6175881" y="69464"/>
            <a:ext cx="2876680" cy="2390757"/>
          </a:xfrm>
          <a:prstGeom prst="rect">
            <a:avLst/>
          </a:prstGeom>
        </p:spPr>
      </p:pic>
      <p:pic>
        <p:nvPicPr>
          <p:cNvPr id="7" name="Picture 6">
            <a:extLst>
              <a:ext uri="{FF2B5EF4-FFF2-40B4-BE49-F238E27FC236}">
                <a16:creationId xmlns:a16="http://schemas.microsoft.com/office/drawing/2014/main" id="{A59496EF-4316-4936-BA8C-173A6A63A307}"/>
              </a:ext>
            </a:extLst>
          </p:cNvPr>
          <p:cNvPicPr>
            <a:picLocks noChangeAspect="1"/>
          </p:cNvPicPr>
          <p:nvPr/>
        </p:nvPicPr>
        <p:blipFill>
          <a:blip r:embed="rId6"/>
          <a:stretch>
            <a:fillRect/>
          </a:stretch>
        </p:blipFill>
        <p:spPr>
          <a:xfrm>
            <a:off x="91441" y="2832316"/>
            <a:ext cx="2881054" cy="2516668"/>
          </a:xfrm>
          <a:prstGeom prst="rect">
            <a:avLst/>
          </a:prstGeom>
        </p:spPr>
      </p:pic>
      <p:pic>
        <p:nvPicPr>
          <p:cNvPr id="8" name="Picture 7">
            <a:extLst>
              <a:ext uri="{FF2B5EF4-FFF2-40B4-BE49-F238E27FC236}">
                <a16:creationId xmlns:a16="http://schemas.microsoft.com/office/drawing/2014/main" id="{545001DC-8834-4608-B8E6-1C86A7CA9E0C}"/>
              </a:ext>
            </a:extLst>
          </p:cNvPr>
          <p:cNvPicPr>
            <a:picLocks noChangeAspect="1"/>
          </p:cNvPicPr>
          <p:nvPr/>
        </p:nvPicPr>
        <p:blipFill>
          <a:blip r:embed="rId7"/>
          <a:stretch>
            <a:fillRect/>
          </a:stretch>
        </p:blipFill>
        <p:spPr>
          <a:xfrm>
            <a:off x="3078464" y="2832316"/>
            <a:ext cx="2987072" cy="2516667"/>
          </a:xfrm>
          <a:prstGeom prst="rect">
            <a:avLst/>
          </a:prstGeom>
        </p:spPr>
      </p:pic>
      <p:pic>
        <p:nvPicPr>
          <p:cNvPr id="9" name="Picture 8">
            <a:extLst>
              <a:ext uri="{FF2B5EF4-FFF2-40B4-BE49-F238E27FC236}">
                <a16:creationId xmlns:a16="http://schemas.microsoft.com/office/drawing/2014/main" id="{9574647A-0397-4B23-9386-BBBF2B2A5DBB}"/>
              </a:ext>
            </a:extLst>
          </p:cNvPr>
          <p:cNvPicPr>
            <a:picLocks noChangeAspect="1"/>
          </p:cNvPicPr>
          <p:nvPr/>
        </p:nvPicPr>
        <p:blipFill>
          <a:blip r:embed="rId8"/>
          <a:stretch>
            <a:fillRect/>
          </a:stretch>
        </p:blipFill>
        <p:spPr>
          <a:xfrm>
            <a:off x="6171507" y="2828073"/>
            <a:ext cx="2876680" cy="2516667"/>
          </a:xfrm>
          <a:prstGeom prst="rect">
            <a:avLst/>
          </a:prstGeom>
        </p:spPr>
      </p:pic>
      <p:sp>
        <p:nvSpPr>
          <p:cNvPr id="10" name="TextBox 9">
            <a:extLst>
              <a:ext uri="{FF2B5EF4-FFF2-40B4-BE49-F238E27FC236}">
                <a16:creationId xmlns:a16="http://schemas.microsoft.com/office/drawing/2014/main" id="{BB3895EC-B6BB-4798-8FDA-003BE30A708F}"/>
              </a:ext>
            </a:extLst>
          </p:cNvPr>
          <p:cNvSpPr txBox="1"/>
          <p:nvPr/>
        </p:nvSpPr>
        <p:spPr>
          <a:xfrm>
            <a:off x="262457" y="2477803"/>
            <a:ext cx="2645038" cy="307777"/>
          </a:xfrm>
          <a:prstGeom prst="rect">
            <a:avLst/>
          </a:prstGeom>
          <a:noFill/>
        </p:spPr>
        <p:txBody>
          <a:bodyPr wrap="square" rtlCol="0">
            <a:spAutoFit/>
          </a:bodyPr>
          <a:lstStyle/>
          <a:p>
            <a:r>
              <a:rPr lang="en-US" dirty="0">
                <a:solidFill>
                  <a:schemeClr val="bg1"/>
                </a:solidFill>
                <a:latin typeface="+mn-lt"/>
              </a:rPr>
              <a:t>Figure 8a: coronal MRCP</a:t>
            </a:r>
          </a:p>
        </p:txBody>
      </p:sp>
      <p:sp>
        <p:nvSpPr>
          <p:cNvPr id="11" name="Rectangle 10">
            <a:extLst>
              <a:ext uri="{FF2B5EF4-FFF2-40B4-BE49-F238E27FC236}">
                <a16:creationId xmlns:a16="http://schemas.microsoft.com/office/drawing/2014/main" id="{D2594EC1-4626-4278-AFEB-16DDF28A73F8}"/>
              </a:ext>
            </a:extLst>
          </p:cNvPr>
          <p:cNvSpPr/>
          <p:nvPr/>
        </p:nvSpPr>
        <p:spPr>
          <a:xfrm>
            <a:off x="3524189" y="2475509"/>
            <a:ext cx="1756891" cy="307777"/>
          </a:xfrm>
          <a:prstGeom prst="rect">
            <a:avLst/>
          </a:prstGeom>
        </p:spPr>
        <p:txBody>
          <a:bodyPr wrap="none">
            <a:spAutoFit/>
          </a:bodyPr>
          <a:lstStyle/>
          <a:p>
            <a:r>
              <a:rPr lang="en-US" dirty="0">
                <a:solidFill>
                  <a:schemeClr val="bg1"/>
                </a:solidFill>
                <a:latin typeface="+mn-lt"/>
              </a:rPr>
              <a:t>Figure 8b: T2 coronal </a:t>
            </a:r>
          </a:p>
        </p:txBody>
      </p:sp>
      <p:sp>
        <p:nvSpPr>
          <p:cNvPr id="12" name="Rectangle 11">
            <a:extLst>
              <a:ext uri="{FF2B5EF4-FFF2-40B4-BE49-F238E27FC236}">
                <a16:creationId xmlns:a16="http://schemas.microsoft.com/office/drawing/2014/main" id="{4A8DB933-1612-4E43-99DA-000FD2A6EB28}"/>
              </a:ext>
            </a:extLst>
          </p:cNvPr>
          <p:cNvSpPr/>
          <p:nvPr/>
        </p:nvSpPr>
        <p:spPr>
          <a:xfrm>
            <a:off x="6118184" y="2490583"/>
            <a:ext cx="3096360" cy="307777"/>
          </a:xfrm>
          <a:prstGeom prst="rect">
            <a:avLst/>
          </a:prstGeom>
        </p:spPr>
        <p:txBody>
          <a:bodyPr wrap="none">
            <a:spAutoFit/>
          </a:bodyPr>
          <a:lstStyle/>
          <a:p>
            <a:r>
              <a:rPr lang="en-US" dirty="0">
                <a:solidFill>
                  <a:schemeClr val="bg1"/>
                </a:solidFill>
                <a:latin typeface="+mn-lt"/>
              </a:rPr>
              <a:t>Figure 8c: axial T2 </a:t>
            </a:r>
            <a:r>
              <a:rPr lang="en-US" dirty="0" err="1">
                <a:solidFill>
                  <a:schemeClr val="bg1"/>
                </a:solidFill>
                <a:latin typeface="+mn-lt"/>
              </a:rPr>
              <a:t>dilat</a:t>
            </a:r>
            <a:r>
              <a:rPr lang="en-US" dirty="0">
                <a:solidFill>
                  <a:schemeClr val="bg1"/>
                </a:solidFill>
                <a:latin typeface="+mn-lt"/>
              </a:rPr>
              <a:t> of hepatic ducts </a:t>
            </a:r>
          </a:p>
        </p:txBody>
      </p:sp>
      <p:sp>
        <p:nvSpPr>
          <p:cNvPr id="13" name="Rectangle 12">
            <a:extLst>
              <a:ext uri="{FF2B5EF4-FFF2-40B4-BE49-F238E27FC236}">
                <a16:creationId xmlns:a16="http://schemas.microsoft.com/office/drawing/2014/main" id="{B359F381-706F-4EB1-B611-5F7057DD7C56}"/>
              </a:ext>
            </a:extLst>
          </p:cNvPr>
          <p:cNvSpPr/>
          <p:nvPr/>
        </p:nvSpPr>
        <p:spPr>
          <a:xfrm>
            <a:off x="262457" y="5344740"/>
            <a:ext cx="2426498" cy="307777"/>
          </a:xfrm>
          <a:prstGeom prst="rect">
            <a:avLst/>
          </a:prstGeom>
        </p:spPr>
        <p:txBody>
          <a:bodyPr wrap="none">
            <a:spAutoFit/>
          </a:bodyPr>
          <a:lstStyle/>
          <a:p>
            <a:r>
              <a:rPr lang="en-US" dirty="0">
                <a:solidFill>
                  <a:schemeClr val="bg1"/>
                </a:solidFill>
                <a:latin typeface="+mn-lt"/>
              </a:rPr>
              <a:t>Figure 8d: axial T1 </a:t>
            </a:r>
            <a:r>
              <a:rPr lang="en-US" dirty="0" err="1">
                <a:solidFill>
                  <a:schemeClr val="bg1"/>
                </a:solidFill>
                <a:latin typeface="+mn-lt"/>
              </a:rPr>
              <a:t>precontrast</a:t>
            </a:r>
            <a:r>
              <a:rPr lang="en-US" dirty="0">
                <a:solidFill>
                  <a:schemeClr val="bg1"/>
                </a:solidFill>
                <a:latin typeface="+mn-lt"/>
              </a:rPr>
              <a:t> </a:t>
            </a:r>
          </a:p>
        </p:txBody>
      </p:sp>
      <p:sp>
        <p:nvSpPr>
          <p:cNvPr id="14" name="Rectangle 13">
            <a:extLst>
              <a:ext uri="{FF2B5EF4-FFF2-40B4-BE49-F238E27FC236}">
                <a16:creationId xmlns:a16="http://schemas.microsoft.com/office/drawing/2014/main" id="{EEABB55B-4D1E-4F66-B0D7-068DED421C5A}"/>
              </a:ext>
            </a:extLst>
          </p:cNvPr>
          <p:cNvSpPr/>
          <p:nvPr/>
        </p:nvSpPr>
        <p:spPr>
          <a:xfrm>
            <a:off x="3258757" y="5349629"/>
            <a:ext cx="2626488" cy="307777"/>
          </a:xfrm>
          <a:prstGeom prst="rect">
            <a:avLst/>
          </a:prstGeom>
        </p:spPr>
        <p:txBody>
          <a:bodyPr wrap="none">
            <a:spAutoFit/>
          </a:bodyPr>
          <a:lstStyle/>
          <a:p>
            <a:r>
              <a:rPr lang="en-US" dirty="0">
                <a:solidFill>
                  <a:schemeClr val="bg1"/>
                </a:solidFill>
                <a:latin typeface="+mn-lt"/>
              </a:rPr>
              <a:t>Figure 8e: axial T1 arterial phase  </a:t>
            </a:r>
          </a:p>
        </p:txBody>
      </p:sp>
      <p:sp>
        <p:nvSpPr>
          <p:cNvPr id="15" name="Rectangle 14">
            <a:extLst>
              <a:ext uri="{FF2B5EF4-FFF2-40B4-BE49-F238E27FC236}">
                <a16:creationId xmlns:a16="http://schemas.microsoft.com/office/drawing/2014/main" id="{425FC44F-6CD6-40C7-B821-F9B10DBC84B4}"/>
              </a:ext>
            </a:extLst>
          </p:cNvPr>
          <p:cNvSpPr/>
          <p:nvPr/>
        </p:nvSpPr>
        <p:spPr>
          <a:xfrm>
            <a:off x="6349304" y="5348983"/>
            <a:ext cx="2634119" cy="307777"/>
          </a:xfrm>
          <a:prstGeom prst="rect">
            <a:avLst/>
          </a:prstGeom>
        </p:spPr>
        <p:txBody>
          <a:bodyPr wrap="none">
            <a:spAutoFit/>
          </a:bodyPr>
          <a:lstStyle/>
          <a:p>
            <a:r>
              <a:rPr lang="en-US" dirty="0">
                <a:solidFill>
                  <a:schemeClr val="bg1"/>
                </a:solidFill>
                <a:latin typeface="+mn-lt"/>
              </a:rPr>
              <a:t>Figure 8f: axial T1 delayed phase  </a:t>
            </a:r>
          </a:p>
        </p:txBody>
      </p:sp>
      <p:sp>
        <p:nvSpPr>
          <p:cNvPr id="16" name="Rectangle 15">
            <a:extLst>
              <a:ext uri="{FF2B5EF4-FFF2-40B4-BE49-F238E27FC236}">
                <a16:creationId xmlns:a16="http://schemas.microsoft.com/office/drawing/2014/main" id="{DCC05E19-E56C-4DBC-AE73-436F8699B9E0}"/>
              </a:ext>
            </a:extLst>
          </p:cNvPr>
          <p:cNvSpPr/>
          <p:nvPr/>
        </p:nvSpPr>
        <p:spPr>
          <a:xfrm>
            <a:off x="-35272" y="5765128"/>
            <a:ext cx="9214543" cy="1323439"/>
          </a:xfrm>
          <a:prstGeom prst="rect">
            <a:avLst/>
          </a:prstGeom>
        </p:spPr>
        <p:txBody>
          <a:bodyPr wrap="square">
            <a:spAutoFit/>
          </a:bodyPr>
          <a:lstStyle/>
          <a:p>
            <a:r>
              <a:rPr lang="en-US" sz="1600" dirty="0">
                <a:solidFill>
                  <a:schemeClr val="bg1"/>
                </a:solidFill>
                <a:latin typeface="+mn-lt"/>
              </a:rPr>
              <a:t>Figure 8: Dilatation of the extrahepatic common bile duct and both main intrahepatic ducts (Fig 8a-b-c) in keeping with a type IV choledochal cyst. This patient is status post </a:t>
            </a:r>
            <a:r>
              <a:rPr lang="en-US" sz="1600" dirty="0" err="1">
                <a:solidFill>
                  <a:schemeClr val="bg1"/>
                </a:solidFill>
                <a:latin typeface="+mn-lt"/>
              </a:rPr>
              <a:t>recentlaparoscopic</a:t>
            </a:r>
            <a:r>
              <a:rPr lang="en-US" sz="1600" dirty="0">
                <a:solidFill>
                  <a:schemeClr val="bg1"/>
                </a:solidFill>
                <a:latin typeface="+mn-lt"/>
              </a:rPr>
              <a:t> cholecystectomy. Type IV choledochal cyst without stones, debris, blood products and no changes  on dynamic images to suggest cholangiocarcinoma (Fig 8d-e-f).</a:t>
            </a:r>
            <a:br>
              <a:rPr lang="en-US" sz="1600" dirty="0">
                <a:solidFill>
                  <a:schemeClr val="bg1"/>
                </a:solidFill>
                <a:latin typeface="+mn-lt"/>
              </a:rPr>
            </a:br>
            <a:endParaRPr lang="en-US" sz="1600" dirty="0">
              <a:solidFill>
                <a:schemeClr val="bg1"/>
              </a:solidFill>
              <a:latin typeface="+mn-lt"/>
            </a:endParaRPr>
          </a:p>
        </p:txBody>
      </p:sp>
      <p:cxnSp>
        <p:nvCxnSpPr>
          <p:cNvPr id="18" name="Straight Arrow Connector 17">
            <a:extLst>
              <a:ext uri="{FF2B5EF4-FFF2-40B4-BE49-F238E27FC236}">
                <a16:creationId xmlns:a16="http://schemas.microsoft.com/office/drawing/2014/main" id="{2C056FA8-649D-B542-B934-48767D433C3B}"/>
              </a:ext>
            </a:extLst>
          </p:cNvPr>
          <p:cNvCxnSpPr>
            <a:cxnSpLocks/>
          </p:cNvCxnSpPr>
          <p:nvPr/>
        </p:nvCxnSpPr>
        <p:spPr>
          <a:xfrm flipH="1">
            <a:off x="4260018" y="3543671"/>
            <a:ext cx="210910" cy="29024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F5BA07AA-F6B2-744D-9F9B-9937C97243C5}"/>
              </a:ext>
            </a:extLst>
          </p:cNvPr>
          <p:cNvCxnSpPr>
            <a:cxnSpLocks/>
          </p:cNvCxnSpPr>
          <p:nvPr/>
        </p:nvCxnSpPr>
        <p:spPr>
          <a:xfrm>
            <a:off x="933298" y="3483041"/>
            <a:ext cx="148149" cy="35087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DAF1E06A-0237-C240-AE5A-3AF8C1323646}"/>
              </a:ext>
            </a:extLst>
          </p:cNvPr>
          <p:cNvCxnSpPr>
            <a:cxnSpLocks/>
          </p:cNvCxnSpPr>
          <p:nvPr/>
        </p:nvCxnSpPr>
        <p:spPr>
          <a:xfrm>
            <a:off x="6829063" y="847092"/>
            <a:ext cx="274790" cy="20359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AAA64E3C-96E3-7F4D-83E2-161EC08634B7}"/>
              </a:ext>
            </a:extLst>
          </p:cNvPr>
          <p:cNvCxnSpPr>
            <a:cxnSpLocks/>
          </p:cNvCxnSpPr>
          <p:nvPr/>
        </p:nvCxnSpPr>
        <p:spPr>
          <a:xfrm flipH="1" flipV="1">
            <a:off x="4260018" y="1002714"/>
            <a:ext cx="384536" cy="3045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74670F82-9165-3147-905B-B20A7AEB40E8}"/>
              </a:ext>
            </a:extLst>
          </p:cNvPr>
          <p:cNvCxnSpPr>
            <a:cxnSpLocks/>
          </p:cNvCxnSpPr>
          <p:nvPr/>
        </p:nvCxnSpPr>
        <p:spPr>
          <a:xfrm flipH="1" flipV="1">
            <a:off x="1662372" y="1102943"/>
            <a:ext cx="372420" cy="7909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F9F4BAE9-88FB-D44B-91AD-76A8BBA3C9D1}"/>
              </a:ext>
            </a:extLst>
          </p:cNvPr>
          <p:cNvCxnSpPr>
            <a:cxnSpLocks/>
          </p:cNvCxnSpPr>
          <p:nvPr/>
        </p:nvCxnSpPr>
        <p:spPr>
          <a:xfrm flipH="1">
            <a:off x="7306033" y="3543671"/>
            <a:ext cx="203529" cy="305772"/>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280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E4C7E-6B59-4A33-88CF-7AA82DD311B0}"/>
              </a:ext>
            </a:extLst>
          </p:cNvPr>
          <p:cNvSpPr>
            <a:spLocks noGrp="1"/>
          </p:cNvSpPr>
          <p:nvPr>
            <p:ph idx="1"/>
          </p:nvPr>
        </p:nvSpPr>
        <p:spPr>
          <a:xfrm>
            <a:off x="231494" y="243853"/>
            <a:ext cx="8912506" cy="4895330"/>
          </a:xfrm>
        </p:spPr>
        <p:txBody>
          <a:bodyPr vert="horz" lIns="91440" tIns="45720" rIns="91440" bIns="45720" rtlCol="0" anchor="t">
            <a:noAutofit/>
          </a:bodyPr>
          <a:lstStyle/>
          <a:p>
            <a:endParaRPr lang="en-US" dirty="0">
              <a:solidFill>
                <a:schemeClr val="bg1"/>
              </a:solidFill>
              <a:cs typeface="Calibri"/>
            </a:endParaRPr>
          </a:p>
          <a:p>
            <a:r>
              <a:rPr lang="en-US" dirty="0">
                <a:solidFill>
                  <a:schemeClr val="bg1"/>
                </a:solidFill>
                <a:cs typeface="Calibri"/>
              </a:rPr>
              <a:t>15%-35% of choledochal cysts are Type IV</a:t>
            </a:r>
          </a:p>
          <a:p>
            <a:pPr lvl="1"/>
            <a:r>
              <a:rPr lang="en-US" sz="2800" dirty="0">
                <a:solidFill>
                  <a:schemeClr val="bg1"/>
                </a:solidFill>
                <a:ea typeface="+mn-lt"/>
                <a:cs typeface="+mn-lt"/>
              </a:rPr>
              <a:t>Type IVA includes both intrahepatic and extra-hepatic duct involvement</a:t>
            </a:r>
            <a:endParaRPr lang="en-US" sz="2800" i="1" dirty="0">
              <a:solidFill>
                <a:schemeClr val="bg1"/>
              </a:solidFill>
              <a:ea typeface="+mn-lt"/>
              <a:cs typeface="+mn-lt"/>
            </a:endParaRPr>
          </a:p>
          <a:p>
            <a:pPr lvl="1"/>
            <a:r>
              <a:rPr lang="en-US" sz="2800" dirty="0">
                <a:solidFill>
                  <a:schemeClr val="bg1"/>
                </a:solidFill>
                <a:ea typeface="+mn-lt"/>
                <a:cs typeface="+mn-lt"/>
              </a:rPr>
              <a:t>Type IVB consists of multiple dilations of the extrahepatic biliary tree with an uninvolved intrahepatic biliary tree</a:t>
            </a:r>
          </a:p>
          <a:p>
            <a:pPr lvl="2"/>
            <a:r>
              <a:rPr lang="en-US" sz="2800" dirty="0">
                <a:solidFill>
                  <a:schemeClr val="bg1"/>
                </a:solidFill>
                <a:ea typeface="+mn-lt"/>
                <a:cs typeface="+mn-lt"/>
              </a:rPr>
              <a:t>"string of beads appearance"</a:t>
            </a:r>
          </a:p>
          <a:p>
            <a:pPr marL="914400" lvl="2" indent="0">
              <a:buNone/>
            </a:pPr>
            <a:endParaRPr lang="en-US" sz="2800" dirty="0">
              <a:solidFill>
                <a:schemeClr val="bg1"/>
              </a:solidFill>
              <a:ea typeface="+mn-lt"/>
              <a:cs typeface="+mn-lt"/>
            </a:endParaRPr>
          </a:p>
          <a:p>
            <a:r>
              <a:rPr lang="en-US" dirty="0">
                <a:solidFill>
                  <a:schemeClr val="bg1"/>
                </a:solidFill>
                <a:ea typeface="+mn-lt"/>
                <a:cs typeface="+mn-lt"/>
              </a:rPr>
              <a:t>Type IVA dilatation extends from CBD and CHD into intrahepatic biliary tree</a:t>
            </a:r>
          </a:p>
          <a:p>
            <a:pPr lvl="1"/>
            <a:r>
              <a:rPr lang="en-US" sz="2800" dirty="0">
                <a:solidFill>
                  <a:schemeClr val="bg1"/>
                </a:solidFill>
                <a:ea typeface="+mn-lt"/>
                <a:cs typeface="+mn-lt"/>
              </a:rPr>
              <a:t>Primary ductal stricture around the hepatic hilum is commonly seen</a:t>
            </a:r>
          </a:p>
          <a:p>
            <a:pPr marL="457200" lvl="1" indent="0">
              <a:buNone/>
            </a:pPr>
            <a:endParaRPr lang="en-US" sz="2800" dirty="0">
              <a:solidFill>
                <a:schemeClr val="bg1"/>
              </a:solidFill>
              <a:ea typeface="+mn-lt"/>
              <a:cs typeface="+mn-lt"/>
            </a:endParaRPr>
          </a:p>
        </p:txBody>
      </p:sp>
    </p:spTree>
    <p:extLst>
      <p:ext uri="{BB962C8B-B14F-4D97-AF65-F5344CB8AC3E}">
        <p14:creationId xmlns:p14="http://schemas.microsoft.com/office/powerpoint/2010/main" val="4089330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B70E91-848C-4E8A-A0D6-F8358B478ECB}"/>
              </a:ext>
            </a:extLst>
          </p:cNvPr>
          <p:cNvSpPr>
            <a:spLocks noGrp="1"/>
          </p:cNvSpPr>
          <p:nvPr>
            <p:ph idx="1"/>
          </p:nvPr>
        </p:nvSpPr>
        <p:spPr>
          <a:xfrm>
            <a:off x="219919" y="231494"/>
            <a:ext cx="8924081" cy="5161779"/>
          </a:xfrm>
        </p:spPr>
        <p:txBody>
          <a:bodyPr vert="horz" lIns="91440" tIns="45720" rIns="91440" bIns="45720" rtlCol="0" anchor="t">
            <a:noAutofit/>
          </a:bodyPr>
          <a:lstStyle/>
          <a:p>
            <a:endParaRPr lang="en-US" dirty="0">
              <a:solidFill>
                <a:schemeClr val="bg1"/>
              </a:solidFill>
              <a:cs typeface="Calibri"/>
            </a:endParaRPr>
          </a:p>
          <a:p>
            <a:r>
              <a:rPr lang="en-US" dirty="0">
                <a:solidFill>
                  <a:schemeClr val="bg1"/>
                </a:solidFill>
                <a:cs typeface="Calibri"/>
              </a:rPr>
              <a:t>Pancreatitis pathogenesis</a:t>
            </a:r>
            <a:endParaRPr lang="en-US" dirty="0">
              <a:solidFill>
                <a:schemeClr val="bg1"/>
              </a:solidFill>
              <a:ea typeface="+mn-lt"/>
              <a:cs typeface="+mn-lt"/>
            </a:endParaRPr>
          </a:p>
          <a:p>
            <a:pPr lvl="1"/>
            <a:r>
              <a:rPr lang="en-US" sz="2800" dirty="0">
                <a:solidFill>
                  <a:schemeClr val="bg1"/>
                </a:solidFill>
                <a:cs typeface="Calibri"/>
              </a:rPr>
              <a:t>Bile stasis --&gt; stone formation + infected bile</a:t>
            </a:r>
            <a:endParaRPr lang="en-US" sz="2800" dirty="0">
              <a:solidFill>
                <a:schemeClr val="bg1"/>
              </a:solidFill>
              <a:ea typeface="+mn-lt"/>
              <a:cs typeface="+mn-lt"/>
            </a:endParaRPr>
          </a:p>
          <a:p>
            <a:pPr lvl="1"/>
            <a:r>
              <a:rPr lang="en-US" sz="2800" dirty="0">
                <a:solidFill>
                  <a:schemeClr val="bg1"/>
                </a:solidFill>
                <a:cs typeface="Calibri"/>
              </a:rPr>
              <a:t>Chronic inflammation + formation of albumin-rich exudates or hypersecretion of mucin from dysplastic epithelium --&gt; protein plugs in pancreatic duct</a:t>
            </a:r>
            <a:endParaRPr lang="en-US" sz="2800" dirty="0">
              <a:solidFill>
                <a:schemeClr val="bg1"/>
              </a:solidFill>
              <a:ea typeface="+mn-lt"/>
              <a:cs typeface="+mn-lt"/>
            </a:endParaRPr>
          </a:p>
          <a:p>
            <a:pPr lvl="1"/>
            <a:r>
              <a:rPr lang="en-US" sz="2800" dirty="0">
                <a:solidFill>
                  <a:schemeClr val="bg1"/>
                </a:solidFill>
                <a:cs typeface="Calibri"/>
              </a:rPr>
              <a:t>Protein plugs + distal CBD stone --&gt; pancreatitis</a:t>
            </a:r>
            <a:endParaRPr lang="en-US" sz="2800" dirty="0">
              <a:solidFill>
                <a:schemeClr val="bg1"/>
              </a:solidFill>
              <a:ea typeface="+mn-lt"/>
              <a:cs typeface="+mn-lt"/>
            </a:endParaRPr>
          </a:p>
          <a:p>
            <a:pPr marL="457200" lvl="1" indent="0">
              <a:buNone/>
            </a:pPr>
            <a:endParaRPr lang="en-US" sz="2800" dirty="0">
              <a:solidFill>
                <a:schemeClr val="bg1"/>
              </a:solidFill>
              <a:ea typeface="+mn-lt"/>
              <a:cs typeface="+mn-lt"/>
            </a:endParaRPr>
          </a:p>
          <a:p>
            <a:r>
              <a:rPr lang="en-US" dirty="0">
                <a:solidFill>
                  <a:schemeClr val="bg1"/>
                </a:solidFill>
                <a:ea typeface="+mn-lt"/>
                <a:cs typeface="+mn-lt"/>
              </a:rPr>
              <a:t>Treatment for type IVA cyst is debated:</a:t>
            </a:r>
          </a:p>
          <a:p>
            <a:pPr lvl="1"/>
            <a:r>
              <a:rPr lang="en-US" sz="2800" dirty="0">
                <a:solidFill>
                  <a:schemeClr val="bg1"/>
                </a:solidFill>
                <a:ea typeface="+mn-lt"/>
                <a:cs typeface="+mn-lt"/>
              </a:rPr>
              <a:t>Excision</a:t>
            </a:r>
            <a:r>
              <a:rPr lang="en-US" sz="2800" dirty="0">
                <a:solidFill>
                  <a:schemeClr val="bg1"/>
                </a:solidFill>
                <a:cs typeface="Calibri"/>
              </a:rPr>
              <a:t> of extrahepatic component with hepaticojejunostomy</a:t>
            </a:r>
            <a:endParaRPr lang="en-US" sz="2800" dirty="0">
              <a:solidFill>
                <a:schemeClr val="bg1"/>
              </a:solidFill>
              <a:ea typeface="+mn-lt"/>
              <a:cs typeface="+mn-lt"/>
            </a:endParaRPr>
          </a:p>
          <a:p>
            <a:pPr lvl="1"/>
            <a:r>
              <a:rPr lang="en-US" sz="2800" dirty="0">
                <a:solidFill>
                  <a:schemeClr val="bg1"/>
                </a:solidFill>
                <a:cs typeface="Calibri"/>
              </a:rPr>
              <a:t>Hepatic resection in case of </a:t>
            </a:r>
            <a:r>
              <a:rPr lang="en-US" sz="2800" dirty="0" err="1">
                <a:solidFill>
                  <a:schemeClr val="bg1"/>
                </a:solidFill>
                <a:cs typeface="Calibri"/>
              </a:rPr>
              <a:t>unilobar</a:t>
            </a:r>
            <a:r>
              <a:rPr lang="en-US" sz="2800" dirty="0">
                <a:solidFill>
                  <a:schemeClr val="bg1"/>
                </a:solidFill>
                <a:cs typeface="Calibri"/>
              </a:rPr>
              <a:t> disease and liver transplantation in </a:t>
            </a:r>
            <a:r>
              <a:rPr lang="en-US" sz="2800" dirty="0" err="1">
                <a:solidFill>
                  <a:schemeClr val="bg1"/>
                </a:solidFill>
                <a:cs typeface="Calibri"/>
              </a:rPr>
              <a:t>bilobar</a:t>
            </a:r>
            <a:r>
              <a:rPr lang="en-US" sz="2800" dirty="0">
                <a:solidFill>
                  <a:schemeClr val="bg1"/>
                </a:solidFill>
                <a:cs typeface="Calibri"/>
              </a:rPr>
              <a:t> disease</a:t>
            </a:r>
            <a:endParaRPr lang="en-US" sz="2800" dirty="0">
              <a:solidFill>
                <a:schemeClr val="bg1"/>
              </a:solidFill>
            </a:endParaRPr>
          </a:p>
        </p:txBody>
      </p:sp>
    </p:spTree>
    <p:extLst>
      <p:ext uri="{BB962C8B-B14F-4D97-AF65-F5344CB8AC3E}">
        <p14:creationId xmlns:p14="http://schemas.microsoft.com/office/powerpoint/2010/main" val="685026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2"/>
        <p:cNvGrpSpPr/>
        <p:nvPr/>
      </p:nvGrpSpPr>
      <p:grpSpPr>
        <a:xfrm>
          <a:off x="0" y="0"/>
          <a:ext cx="0" cy="0"/>
          <a:chOff x="0" y="0"/>
          <a:chExt cx="0" cy="0"/>
        </a:xfrm>
      </p:grpSpPr>
      <p:sp>
        <p:nvSpPr>
          <p:cNvPr id="113" name="Google Shape;113;p15"/>
          <p:cNvSpPr txBox="1"/>
          <p:nvPr/>
        </p:nvSpPr>
        <p:spPr>
          <a:xfrm>
            <a:off x="258171" y="2466393"/>
            <a:ext cx="2635944" cy="307777"/>
          </a:xfrm>
          <a:prstGeom prst="rect">
            <a:avLst/>
          </a:prstGeom>
          <a:noFill/>
          <a:ln>
            <a:noFill/>
          </a:ln>
        </p:spPr>
        <p:txBody>
          <a:bodyPr spcFirstLastPara="1" wrap="square" lIns="91425" tIns="45700" rIns="91425" bIns="45700" anchor="t" anchorCtr="0">
            <a:noAutofit/>
          </a:bodyPr>
          <a:lstStyle/>
          <a:p>
            <a:pPr>
              <a:buClr>
                <a:srgbClr val="FFFFFF"/>
              </a:buClr>
              <a:buSzPts val="1400"/>
            </a:pPr>
            <a:r>
              <a:rPr lang="en-US" sz="1400" b="0" i="0" u="none" strike="noStrike" cap="none" dirty="0">
                <a:solidFill>
                  <a:srgbClr val="FFFFFF"/>
                </a:solidFill>
                <a:latin typeface="Calibri"/>
                <a:ea typeface="Calibri"/>
                <a:cs typeface="Calibri"/>
                <a:sym typeface="Calibri"/>
              </a:rPr>
              <a:t>Figure 9</a:t>
            </a:r>
            <a:r>
              <a:rPr lang="en-US" dirty="0">
                <a:solidFill>
                  <a:srgbClr val="FFFFFF"/>
                </a:solidFill>
                <a:latin typeface="Calibri"/>
                <a:ea typeface="Calibri"/>
                <a:cs typeface="Calibri"/>
                <a:sym typeface="Calibri"/>
              </a:rPr>
              <a:t>a</a:t>
            </a:r>
            <a:r>
              <a:rPr lang="en-US" sz="1400" b="0" i="0" u="none" strike="noStrike" cap="none" dirty="0">
                <a:solidFill>
                  <a:srgbClr val="FFFFFF"/>
                </a:solidFill>
                <a:latin typeface="Calibri"/>
                <a:ea typeface="Calibri"/>
                <a:cs typeface="Calibri"/>
                <a:sym typeface="Calibri"/>
              </a:rPr>
              <a:t>: coronal T2 HASTE</a:t>
            </a:r>
            <a:r>
              <a:rPr lang="en-US" dirty="0">
                <a:solidFill>
                  <a:srgbClr val="FFFFFF"/>
                </a:solidFill>
                <a:latin typeface="Calibri"/>
                <a:ea typeface="Calibri"/>
                <a:cs typeface="Calibri"/>
                <a:sym typeface="Calibri"/>
              </a:rPr>
              <a:t> </a:t>
            </a:r>
            <a:endParaRPr dirty="0"/>
          </a:p>
        </p:txBody>
      </p:sp>
      <p:sp>
        <p:nvSpPr>
          <p:cNvPr id="114" name="Google Shape;114;p15"/>
          <p:cNvSpPr txBox="1"/>
          <p:nvPr/>
        </p:nvSpPr>
        <p:spPr>
          <a:xfrm>
            <a:off x="3417889" y="2448728"/>
            <a:ext cx="245859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9</a:t>
            </a:r>
            <a:r>
              <a:rPr lang="en-US" dirty="0">
                <a:solidFill>
                  <a:srgbClr val="FFFFFF"/>
                </a:solidFill>
                <a:latin typeface="Calibri"/>
                <a:ea typeface="Calibri"/>
                <a:cs typeface="Calibri"/>
                <a:sym typeface="Calibri"/>
              </a:rPr>
              <a:t>b</a:t>
            </a:r>
            <a:r>
              <a:rPr lang="en-US" sz="1400" b="0" i="0" u="none" strike="noStrike" cap="none" dirty="0">
                <a:solidFill>
                  <a:srgbClr val="FFFFFF"/>
                </a:solidFill>
                <a:latin typeface="Calibri"/>
                <a:ea typeface="Calibri"/>
                <a:cs typeface="Calibri"/>
                <a:sym typeface="Calibri"/>
              </a:rPr>
              <a:t>: axial MRCP</a:t>
            </a:r>
            <a:endParaRPr dirty="0"/>
          </a:p>
        </p:txBody>
      </p:sp>
      <p:sp>
        <p:nvSpPr>
          <p:cNvPr id="115" name="Google Shape;115;p15"/>
          <p:cNvSpPr txBox="1"/>
          <p:nvPr/>
        </p:nvSpPr>
        <p:spPr>
          <a:xfrm>
            <a:off x="6433490" y="2466393"/>
            <a:ext cx="222312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9</a:t>
            </a:r>
            <a:r>
              <a:rPr lang="en-US" dirty="0">
                <a:solidFill>
                  <a:srgbClr val="FFFFFF"/>
                </a:solidFill>
                <a:latin typeface="Calibri"/>
                <a:ea typeface="Calibri"/>
                <a:cs typeface="Calibri"/>
                <a:sym typeface="Calibri"/>
              </a:rPr>
              <a:t>c</a:t>
            </a:r>
            <a:r>
              <a:rPr lang="en-US" sz="1400" b="0" i="0" u="none" strike="noStrike" cap="none" dirty="0">
                <a:solidFill>
                  <a:srgbClr val="FFFFFF"/>
                </a:solidFill>
                <a:latin typeface="Calibri"/>
                <a:ea typeface="Calibri"/>
                <a:cs typeface="Calibri"/>
                <a:sym typeface="Calibri"/>
              </a:rPr>
              <a:t>: coronal T2 MRCP</a:t>
            </a:r>
            <a:endParaRPr dirty="0"/>
          </a:p>
        </p:txBody>
      </p:sp>
      <p:sp>
        <p:nvSpPr>
          <p:cNvPr id="116" name="Google Shape;116;p15"/>
          <p:cNvSpPr txBox="1"/>
          <p:nvPr/>
        </p:nvSpPr>
        <p:spPr>
          <a:xfrm>
            <a:off x="149740" y="5160545"/>
            <a:ext cx="2420551" cy="393696"/>
          </a:xfrm>
          <a:prstGeom prst="rect">
            <a:avLst/>
          </a:prstGeom>
          <a:noFill/>
          <a:ln>
            <a:noFill/>
          </a:ln>
        </p:spPr>
        <p:txBody>
          <a:bodyPr spcFirstLastPara="1" wrap="square" lIns="91425" tIns="45700" rIns="91425" bIns="45700" anchor="t" anchorCtr="0">
            <a:noAutofit/>
          </a:bodyPr>
          <a:lstStyle/>
          <a:p>
            <a:pPr>
              <a:buClr>
                <a:srgbClr val="FFFFFF"/>
              </a:buClr>
              <a:buSzPts val="1400"/>
            </a:pPr>
            <a:r>
              <a:rPr lang="en-US" sz="1400" b="0" i="0" u="none" strike="noStrike" cap="none" dirty="0">
                <a:solidFill>
                  <a:srgbClr val="FFFFFF"/>
                </a:solidFill>
                <a:latin typeface="Calibri"/>
                <a:ea typeface="Calibri"/>
                <a:cs typeface="Calibri"/>
                <a:sym typeface="Calibri"/>
              </a:rPr>
              <a:t>Figure 9</a:t>
            </a:r>
            <a:r>
              <a:rPr lang="en-US" dirty="0">
                <a:solidFill>
                  <a:srgbClr val="FFFFFF"/>
                </a:solidFill>
                <a:latin typeface="Calibri"/>
                <a:ea typeface="Calibri"/>
                <a:cs typeface="Calibri"/>
                <a:sym typeface="Calibri"/>
              </a:rPr>
              <a:t>d</a:t>
            </a:r>
            <a:r>
              <a:rPr lang="en-US" sz="1400" b="0" i="0" u="none" strike="noStrike" cap="none" dirty="0">
                <a:solidFill>
                  <a:srgbClr val="FFFFFF"/>
                </a:solidFill>
                <a:latin typeface="Calibri"/>
                <a:ea typeface="Calibri"/>
                <a:cs typeface="Calibri"/>
                <a:sym typeface="Calibri"/>
              </a:rPr>
              <a:t>: axial T1 </a:t>
            </a:r>
            <a:r>
              <a:rPr lang="en-US" sz="1400" b="0" i="0" u="none" strike="noStrike" cap="none" dirty="0" err="1">
                <a:solidFill>
                  <a:srgbClr val="FFFFFF"/>
                </a:solidFill>
                <a:latin typeface="Calibri"/>
                <a:ea typeface="Calibri"/>
                <a:cs typeface="Calibri"/>
                <a:sym typeface="Calibri"/>
              </a:rPr>
              <a:t>precontrast</a:t>
            </a:r>
            <a:r>
              <a:rPr lang="en-US" dirty="0">
                <a:solidFill>
                  <a:srgbClr val="FFFFFF"/>
                </a:solidFill>
                <a:latin typeface="Calibri"/>
                <a:ea typeface="Calibri"/>
                <a:cs typeface="Calibri"/>
                <a:sym typeface="Calibri"/>
              </a:rPr>
              <a:t> </a:t>
            </a:r>
            <a:endParaRPr dirty="0"/>
          </a:p>
        </p:txBody>
      </p:sp>
      <p:sp>
        <p:nvSpPr>
          <p:cNvPr id="117" name="Google Shape;117;p15"/>
          <p:cNvSpPr txBox="1"/>
          <p:nvPr/>
        </p:nvSpPr>
        <p:spPr>
          <a:xfrm>
            <a:off x="2943190" y="5160545"/>
            <a:ext cx="2848685"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9</a:t>
            </a:r>
            <a:r>
              <a:rPr lang="en-US" dirty="0">
                <a:solidFill>
                  <a:srgbClr val="FFFFFF"/>
                </a:solidFill>
                <a:latin typeface="Calibri"/>
                <a:ea typeface="Calibri"/>
                <a:cs typeface="Calibri"/>
                <a:sym typeface="Calibri"/>
              </a:rPr>
              <a:t>e</a:t>
            </a:r>
            <a:r>
              <a:rPr lang="en-US" sz="1400" b="0" i="0" u="none" strike="noStrike" cap="none" dirty="0">
                <a:solidFill>
                  <a:srgbClr val="FFFFFF"/>
                </a:solidFill>
                <a:latin typeface="Calibri"/>
                <a:ea typeface="Calibri"/>
                <a:cs typeface="Calibri"/>
                <a:sym typeface="Calibri"/>
              </a:rPr>
              <a:t>: axial T1w arterial phase</a:t>
            </a:r>
            <a:endParaRPr dirty="0"/>
          </a:p>
        </p:txBody>
      </p:sp>
      <p:sp>
        <p:nvSpPr>
          <p:cNvPr id="118" name="Google Shape;118;p15"/>
          <p:cNvSpPr txBox="1"/>
          <p:nvPr/>
        </p:nvSpPr>
        <p:spPr>
          <a:xfrm>
            <a:off x="5950247" y="5162833"/>
            <a:ext cx="3148171"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dirty="0">
                <a:solidFill>
                  <a:srgbClr val="FFFFFF"/>
                </a:solidFill>
                <a:latin typeface="Calibri"/>
                <a:ea typeface="Calibri"/>
                <a:cs typeface="Calibri"/>
                <a:sym typeface="Calibri"/>
              </a:rPr>
              <a:t>Figure 9</a:t>
            </a:r>
            <a:r>
              <a:rPr lang="en-US" dirty="0">
                <a:solidFill>
                  <a:srgbClr val="FFFFFF"/>
                </a:solidFill>
                <a:latin typeface="Calibri"/>
                <a:ea typeface="Calibri"/>
                <a:cs typeface="Calibri"/>
                <a:sym typeface="Calibri"/>
              </a:rPr>
              <a:t>f</a:t>
            </a:r>
            <a:r>
              <a:rPr lang="en-US" sz="1400" b="0" i="0" u="none" strike="noStrike" cap="none" dirty="0">
                <a:solidFill>
                  <a:srgbClr val="FFFFFF"/>
                </a:solidFill>
                <a:latin typeface="Calibri"/>
                <a:ea typeface="Calibri"/>
                <a:cs typeface="Calibri"/>
                <a:sym typeface="Calibri"/>
              </a:rPr>
              <a:t>: axial T1w 240 sec delayed</a:t>
            </a:r>
            <a:endParaRPr dirty="0"/>
          </a:p>
        </p:txBody>
      </p:sp>
      <p:sp>
        <p:nvSpPr>
          <p:cNvPr id="119" name="Google Shape;119;p15"/>
          <p:cNvSpPr txBox="1"/>
          <p:nvPr/>
        </p:nvSpPr>
        <p:spPr>
          <a:xfrm>
            <a:off x="45582" y="5577984"/>
            <a:ext cx="9144000"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Calibri"/>
              <a:buNone/>
            </a:pPr>
            <a:r>
              <a:rPr lang="en-US" sz="1500" b="0" i="0" u="none" strike="noStrike" cap="none" dirty="0">
                <a:solidFill>
                  <a:srgbClr val="FFFFFF"/>
                </a:solidFill>
                <a:latin typeface="Calibri"/>
                <a:ea typeface="Calibri"/>
                <a:cs typeface="Calibri"/>
                <a:sym typeface="Calibri"/>
              </a:rPr>
              <a:t>Figure 9: </a:t>
            </a:r>
            <a:r>
              <a:rPr lang="en-US" sz="1500" dirty="0">
                <a:solidFill>
                  <a:srgbClr val="FFFFFF"/>
                </a:solidFill>
                <a:latin typeface="Calibri"/>
                <a:ea typeface="Calibri"/>
                <a:cs typeface="Calibri"/>
                <a:sym typeface="Calibri"/>
              </a:rPr>
              <a:t>31 </a:t>
            </a:r>
            <a:r>
              <a:rPr lang="en-US" sz="1500" b="0" i="0" u="none" strike="noStrike" cap="none" dirty="0">
                <a:solidFill>
                  <a:srgbClr val="FFFFFF"/>
                </a:solidFill>
                <a:latin typeface="Calibri"/>
                <a:ea typeface="Calibri"/>
                <a:cs typeface="Calibri"/>
                <a:sym typeface="Calibri"/>
              </a:rPr>
              <a:t>year old female with recurrent fever. MR images show extensive saccular and fusiform intrahepatic biliary duct dilation most pronounced in the right hepatic lobe on coronal T2 HASTE, axial MRCP and coronal T2 MRCP (Fig 9</a:t>
            </a:r>
            <a:r>
              <a:rPr lang="en-US" sz="1500" dirty="0">
                <a:solidFill>
                  <a:srgbClr val="FFFFFF"/>
                </a:solidFill>
                <a:latin typeface="Calibri"/>
                <a:ea typeface="Calibri"/>
                <a:cs typeface="Calibri"/>
                <a:sym typeface="Calibri"/>
              </a:rPr>
              <a:t>a-b-c</a:t>
            </a:r>
            <a:r>
              <a:rPr lang="en-US" sz="1500" b="0" i="0" u="none" strike="noStrike" cap="none" dirty="0">
                <a:solidFill>
                  <a:srgbClr val="FFFFFF"/>
                </a:solidFill>
                <a:latin typeface="Calibri"/>
                <a:ea typeface="Calibri"/>
                <a:cs typeface="Calibri"/>
                <a:sym typeface="Calibri"/>
              </a:rPr>
              <a:t>). bilateral native kidneys are replaced with innumerable small cysts. No abnormal enhancement on dynamic images (Fig 9</a:t>
            </a:r>
            <a:r>
              <a:rPr lang="en-US" sz="1500" dirty="0">
                <a:solidFill>
                  <a:srgbClr val="FFFFFF"/>
                </a:solidFill>
                <a:latin typeface="Calibri"/>
                <a:ea typeface="Calibri"/>
                <a:cs typeface="Calibri"/>
                <a:sym typeface="Calibri"/>
              </a:rPr>
              <a:t>d-e-f</a:t>
            </a:r>
            <a:r>
              <a:rPr lang="en-US" sz="1500" b="0" i="0" u="none" strike="noStrike" cap="none" dirty="0">
                <a:solidFill>
                  <a:srgbClr val="FFFFFF"/>
                </a:solidFill>
                <a:latin typeface="Calibri"/>
                <a:ea typeface="Calibri"/>
                <a:cs typeface="Calibri"/>
                <a:sym typeface="Calibri"/>
              </a:rPr>
              <a:t>). Primary diagnosis is </a:t>
            </a:r>
            <a:r>
              <a:rPr lang="en-US" sz="1500" b="0" i="0" u="none" strike="noStrike" cap="none" dirty="0" err="1">
                <a:solidFill>
                  <a:srgbClr val="FFFFFF"/>
                </a:solidFill>
                <a:latin typeface="Calibri"/>
                <a:ea typeface="Calibri"/>
                <a:cs typeface="Calibri"/>
                <a:sym typeface="Calibri"/>
              </a:rPr>
              <a:t>Caroli’s</a:t>
            </a:r>
            <a:r>
              <a:rPr lang="en-US" sz="1500" b="0" i="0" u="none" strike="noStrike" cap="none" dirty="0">
                <a:solidFill>
                  <a:srgbClr val="FFFFFF"/>
                </a:solidFill>
                <a:latin typeface="Calibri"/>
                <a:ea typeface="Calibri"/>
                <a:cs typeface="Calibri"/>
                <a:sym typeface="Calibri"/>
              </a:rPr>
              <a:t> syndrome with intrahepatic biliary duct dilatation and findings of autosomal recessive polycystic kidney disease of the bilateral native kidneys</a:t>
            </a:r>
            <a:r>
              <a:rPr lang="en-US" sz="1500" dirty="0">
                <a:solidFill>
                  <a:srgbClr val="FFFFFF"/>
                </a:solidFill>
                <a:latin typeface="Calibri"/>
                <a:ea typeface="Calibri"/>
                <a:cs typeface="Calibri"/>
                <a:sym typeface="Calibri"/>
              </a:rPr>
              <a:t>.</a:t>
            </a:r>
            <a:br>
              <a:rPr lang="en-US" sz="1500" b="0" i="0" u="none" strike="noStrike" cap="none" dirty="0">
                <a:latin typeface="Calibri"/>
                <a:ea typeface="Calibri"/>
                <a:cs typeface="Calibri"/>
              </a:rPr>
            </a:br>
            <a:endParaRPr sz="1500" b="0" i="0" u="none" strike="noStrike" cap="none" dirty="0">
              <a:solidFill>
                <a:srgbClr val="FFFFFF"/>
              </a:solidFill>
              <a:latin typeface="Calibri"/>
              <a:ea typeface="Calibri"/>
              <a:cs typeface="Calibri"/>
              <a:sym typeface="Calibri"/>
            </a:endParaRPr>
          </a:p>
        </p:txBody>
      </p:sp>
      <p:pic>
        <p:nvPicPr>
          <p:cNvPr id="120" name="Google Shape;120;p15"/>
          <p:cNvPicPr preferRelativeResize="0"/>
          <p:nvPr/>
        </p:nvPicPr>
        <p:blipFill rotWithShape="1">
          <a:blip r:embed="rId3">
            <a:alphaModFix/>
          </a:blip>
          <a:srcRect/>
          <a:stretch/>
        </p:blipFill>
        <p:spPr>
          <a:xfrm>
            <a:off x="149740" y="82348"/>
            <a:ext cx="2672057" cy="2384043"/>
          </a:xfrm>
          <a:prstGeom prst="rect">
            <a:avLst/>
          </a:prstGeom>
          <a:noFill/>
          <a:ln>
            <a:noFill/>
          </a:ln>
        </p:spPr>
      </p:pic>
      <p:pic>
        <p:nvPicPr>
          <p:cNvPr id="121" name="Google Shape;121;p15"/>
          <p:cNvPicPr preferRelativeResize="0"/>
          <p:nvPr/>
        </p:nvPicPr>
        <p:blipFill rotWithShape="1">
          <a:blip r:embed="rId4">
            <a:alphaModFix/>
          </a:blip>
          <a:srcRect/>
          <a:stretch/>
        </p:blipFill>
        <p:spPr>
          <a:xfrm>
            <a:off x="5962872" y="82349"/>
            <a:ext cx="2921932" cy="2384043"/>
          </a:xfrm>
          <a:prstGeom prst="rect">
            <a:avLst/>
          </a:prstGeom>
          <a:noFill/>
          <a:ln>
            <a:noFill/>
          </a:ln>
        </p:spPr>
      </p:pic>
      <p:pic>
        <p:nvPicPr>
          <p:cNvPr id="122" name="Google Shape;122;p15"/>
          <p:cNvPicPr preferRelativeResize="0"/>
          <p:nvPr/>
        </p:nvPicPr>
        <p:blipFill rotWithShape="1">
          <a:blip r:embed="rId5">
            <a:alphaModFix/>
          </a:blip>
          <a:srcRect/>
          <a:stretch/>
        </p:blipFill>
        <p:spPr>
          <a:xfrm>
            <a:off x="2999585" y="82348"/>
            <a:ext cx="2785499" cy="2384043"/>
          </a:xfrm>
          <a:prstGeom prst="rect">
            <a:avLst/>
          </a:prstGeom>
          <a:noFill/>
          <a:ln>
            <a:noFill/>
          </a:ln>
        </p:spPr>
      </p:pic>
      <p:pic>
        <p:nvPicPr>
          <p:cNvPr id="123" name="Google Shape;123;p15"/>
          <p:cNvPicPr preferRelativeResize="0"/>
          <p:nvPr/>
        </p:nvPicPr>
        <p:blipFill rotWithShape="1">
          <a:blip r:embed="rId6">
            <a:alphaModFix/>
          </a:blip>
          <a:srcRect/>
          <a:stretch/>
        </p:blipFill>
        <p:spPr>
          <a:xfrm>
            <a:off x="115064" y="2809735"/>
            <a:ext cx="2785499" cy="2401162"/>
          </a:xfrm>
          <a:prstGeom prst="rect">
            <a:avLst/>
          </a:prstGeom>
          <a:noFill/>
          <a:ln>
            <a:noFill/>
          </a:ln>
        </p:spPr>
      </p:pic>
      <p:pic>
        <p:nvPicPr>
          <p:cNvPr id="124" name="Google Shape;124;p15"/>
          <p:cNvPicPr preferRelativeResize="0"/>
          <p:nvPr/>
        </p:nvPicPr>
        <p:blipFill rotWithShape="1">
          <a:blip r:embed="rId7">
            <a:alphaModFix/>
          </a:blip>
          <a:srcRect/>
          <a:stretch/>
        </p:blipFill>
        <p:spPr>
          <a:xfrm>
            <a:off x="3042608" y="2809735"/>
            <a:ext cx="2772549" cy="2401162"/>
          </a:xfrm>
          <a:prstGeom prst="rect">
            <a:avLst/>
          </a:prstGeom>
          <a:noFill/>
          <a:ln>
            <a:noFill/>
          </a:ln>
        </p:spPr>
      </p:pic>
      <p:pic>
        <p:nvPicPr>
          <p:cNvPr id="125" name="Google Shape;125;p15"/>
          <p:cNvPicPr preferRelativeResize="0"/>
          <p:nvPr/>
        </p:nvPicPr>
        <p:blipFill rotWithShape="1">
          <a:blip r:embed="rId8">
            <a:alphaModFix/>
          </a:blip>
          <a:srcRect/>
          <a:stretch/>
        </p:blipFill>
        <p:spPr>
          <a:xfrm>
            <a:off x="5957202" y="2809735"/>
            <a:ext cx="2927602" cy="240116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DDEC-C6BC-4D83-95A5-6D962E49CDCB}"/>
              </a:ext>
            </a:extLst>
          </p:cNvPr>
          <p:cNvSpPr>
            <a:spLocks noGrp="1"/>
          </p:cNvSpPr>
          <p:nvPr>
            <p:ph idx="1"/>
          </p:nvPr>
        </p:nvSpPr>
        <p:spPr>
          <a:xfrm>
            <a:off x="262238" y="562678"/>
            <a:ext cx="8619523" cy="5732643"/>
          </a:xfrm>
        </p:spPr>
        <p:txBody>
          <a:bodyPr vert="horz" lIns="91440" tIns="45720" rIns="91440" bIns="45720" rtlCol="0" anchor="t">
            <a:normAutofit/>
          </a:bodyPr>
          <a:lstStyle/>
          <a:p>
            <a:r>
              <a:rPr lang="en-US" dirty="0">
                <a:solidFill>
                  <a:schemeClr val="bg1"/>
                </a:solidFill>
                <a:cs typeface="Calibri"/>
              </a:rPr>
              <a:t>Type V choledochal cyst </a:t>
            </a:r>
            <a:r>
              <a:rPr lang="en-US" i="1" dirty="0">
                <a:solidFill>
                  <a:schemeClr val="bg1"/>
                </a:solidFill>
                <a:cs typeface="Calibri"/>
              </a:rPr>
              <a:t>"</a:t>
            </a:r>
            <a:r>
              <a:rPr lang="en-US" i="1" dirty="0" err="1">
                <a:solidFill>
                  <a:schemeClr val="bg1"/>
                </a:solidFill>
                <a:cs typeface="Calibri"/>
              </a:rPr>
              <a:t>Caroli’s</a:t>
            </a:r>
            <a:r>
              <a:rPr lang="en-US" i="1" dirty="0">
                <a:solidFill>
                  <a:schemeClr val="bg1"/>
                </a:solidFill>
                <a:cs typeface="Calibri"/>
              </a:rPr>
              <a:t> disease"</a:t>
            </a:r>
            <a:endParaRPr lang="en-US" dirty="0">
              <a:solidFill>
                <a:schemeClr val="bg1"/>
              </a:solidFill>
            </a:endParaRPr>
          </a:p>
          <a:p>
            <a:pPr lvl="1"/>
            <a:r>
              <a:rPr lang="en-US" dirty="0">
                <a:solidFill>
                  <a:schemeClr val="bg1"/>
                </a:solidFill>
                <a:ea typeface="+mn-lt"/>
                <a:cs typeface="+mn-lt"/>
              </a:rPr>
              <a:t>Intrahepatic saccular/fusiform dilatation with no underlying obstruction or extrahepatic biliary tree involvement</a:t>
            </a:r>
          </a:p>
          <a:p>
            <a:pPr lvl="1"/>
            <a:r>
              <a:rPr lang="en-US" dirty="0">
                <a:solidFill>
                  <a:schemeClr val="bg1"/>
                </a:solidFill>
                <a:ea typeface="+mn-lt"/>
                <a:cs typeface="+mn-lt"/>
              </a:rPr>
              <a:t>20% of choledochal cysts are Type V</a:t>
            </a:r>
          </a:p>
          <a:p>
            <a:pPr lvl="1"/>
            <a:endParaRPr lang="en-US" b="1" dirty="0">
              <a:solidFill>
                <a:schemeClr val="bg1"/>
              </a:solidFill>
              <a:ea typeface="+mn-lt"/>
              <a:cs typeface="+mn-lt"/>
            </a:endParaRPr>
          </a:p>
          <a:p>
            <a:r>
              <a:rPr lang="en-US" dirty="0">
                <a:solidFill>
                  <a:schemeClr val="bg1"/>
                </a:solidFill>
                <a:ea typeface="+mn-lt"/>
                <a:cs typeface="+mn-lt"/>
              </a:rPr>
              <a:t>Type V cyst + association with congenital hepatic fibrosis or autosomal recessive polycystic kidney disease  = </a:t>
            </a:r>
            <a:r>
              <a:rPr lang="en-US" b="1" dirty="0" err="1">
                <a:solidFill>
                  <a:schemeClr val="bg1"/>
                </a:solidFill>
                <a:ea typeface="+mn-lt"/>
                <a:cs typeface="+mn-lt"/>
              </a:rPr>
              <a:t>Caroli</a:t>
            </a:r>
            <a:r>
              <a:rPr lang="en-US" b="1" dirty="0">
                <a:solidFill>
                  <a:schemeClr val="bg1"/>
                </a:solidFill>
                <a:ea typeface="+mn-lt"/>
                <a:cs typeface="+mn-lt"/>
              </a:rPr>
              <a:t> syndrome</a:t>
            </a:r>
          </a:p>
          <a:p>
            <a:pPr marL="0" indent="0">
              <a:buNone/>
            </a:pPr>
            <a:endParaRPr lang="en-US" dirty="0">
              <a:solidFill>
                <a:schemeClr val="bg1"/>
              </a:solidFill>
              <a:ea typeface="+mn-lt"/>
              <a:cs typeface="+mn-lt"/>
            </a:endParaRPr>
          </a:p>
          <a:p>
            <a:r>
              <a:rPr lang="en-US" dirty="0">
                <a:solidFill>
                  <a:schemeClr val="bg1"/>
                </a:solidFill>
                <a:ea typeface="+mn-lt"/>
                <a:cs typeface="+mn-lt"/>
              </a:rPr>
              <a:t>Enhancement of portal vein surrounded by dilated intrahepatic bile ducts </a:t>
            </a:r>
            <a:r>
              <a:rPr lang="en-US" i="1" dirty="0">
                <a:solidFill>
                  <a:schemeClr val="bg1"/>
                </a:solidFill>
                <a:ea typeface="+mn-lt"/>
                <a:cs typeface="+mn-lt"/>
              </a:rPr>
              <a:t>(“central dot sign")</a:t>
            </a:r>
            <a:r>
              <a:rPr lang="en-US" dirty="0">
                <a:solidFill>
                  <a:schemeClr val="bg1"/>
                </a:solidFill>
                <a:ea typeface="+mn-lt"/>
                <a:cs typeface="+mn-lt"/>
              </a:rPr>
              <a:t> is suggestive of </a:t>
            </a:r>
            <a:r>
              <a:rPr lang="en-US" dirty="0" err="1">
                <a:solidFill>
                  <a:schemeClr val="bg1"/>
                </a:solidFill>
                <a:ea typeface="+mn-lt"/>
                <a:cs typeface="+mn-lt"/>
              </a:rPr>
              <a:t>Caroli's</a:t>
            </a:r>
            <a:r>
              <a:rPr lang="en-US" dirty="0">
                <a:solidFill>
                  <a:schemeClr val="bg1"/>
                </a:solidFill>
                <a:ea typeface="+mn-lt"/>
                <a:cs typeface="+mn-lt"/>
              </a:rPr>
              <a:t> disease</a:t>
            </a:r>
          </a:p>
          <a:p>
            <a:endParaRPr lang="en-US" dirty="0">
              <a:solidFill>
                <a:schemeClr val="bg1"/>
              </a:solidFill>
              <a:cs typeface="Calibri"/>
            </a:endParaRPr>
          </a:p>
          <a:p>
            <a:endParaRPr lang="en-US" b="1" dirty="0">
              <a:solidFill>
                <a:schemeClr val="bg1"/>
              </a:solidFill>
              <a:cs typeface="Calibri"/>
            </a:endParaRPr>
          </a:p>
          <a:p>
            <a:endParaRPr lang="en-US" b="1" dirty="0">
              <a:solidFill>
                <a:schemeClr val="bg1"/>
              </a:solidFill>
              <a:cs typeface="Calibri"/>
            </a:endParaRPr>
          </a:p>
        </p:txBody>
      </p:sp>
    </p:spTree>
    <p:extLst>
      <p:ext uri="{BB962C8B-B14F-4D97-AF65-F5344CB8AC3E}">
        <p14:creationId xmlns:p14="http://schemas.microsoft.com/office/powerpoint/2010/main" val="1742827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191BFB-E4DF-44E5-8C2E-38EF50D40BA9}"/>
              </a:ext>
            </a:extLst>
          </p:cNvPr>
          <p:cNvSpPr>
            <a:spLocks noGrp="1"/>
          </p:cNvSpPr>
          <p:nvPr>
            <p:ph idx="1"/>
          </p:nvPr>
        </p:nvSpPr>
        <p:spPr>
          <a:xfrm>
            <a:off x="157162" y="601883"/>
            <a:ext cx="8829675" cy="5428527"/>
          </a:xfrm>
        </p:spPr>
        <p:txBody>
          <a:bodyPr vert="horz" lIns="91440" tIns="45720" rIns="91440" bIns="45720" rtlCol="0" anchor="t">
            <a:normAutofit/>
          </a:bodyPr>
          <a:lstStyle/>
          <a:p>
            <a:pPr marL="457200" lvl="1" indent="0">
              <a:buNone/>
            </a:pPr>
            <a:endParaRPr lang="en-US" dirty="0">
              <a:solidFill>
                <a:schemeClr val="bg1"/>
              </a:solidFill>
              <a:cs typeface="Calibri"/>
            </a:endParaRPr>
          </a:p>
          <a:p>
            <a:r>
              <a:rPr lang="en-US" dirty="0" err="1">
                <a:solidFill>
                  <a:schemeClr val="bg1"/>
                </a:solidFill>
                <a:cs typeface="Calibri"/>
              </a:rPr>
              <a:t>Caroli’s</a:t>
            </a:r>
            <a:r>
              <a:rPr lang="en-US" dirty="0">
                <a:solidFill>
                  <a:schemeClr val="bg1"/>
                </a:solidFill>
                <a:cs typeface="Calibri"/>
              </a:rPr>
              <a:t> disease likely mechanism involves derangement in normal embryonic remodeling of ducts and causes varying degrees of destructive inflammation and segmental dilation of intrahepatic bile ducts</a:t>
            </a:r>
            <a:endParaRPr lang="en-US" dirty="0">
              <a:ea typeface="+mn-lt"/>
              <a:cs typeface="+mn-lt"/>
            </a:endParaRPr>
          </a:p>
          <a:p>
            <a:pPr marL="0" indent="0">
              <a:buNone/>
            </a:pPr>
            <a:endParaRPr lang="en-US" dirty="0">
              <a:solidFill>
                <a:schemeClr val="bg1"/>
              </a:solidFill>
              <a:cs typeface="Calibri"/>
            </a:endParaRPr>
          </a:p>
          <a:p>
            <a:pPr marL="0" indent="0">
              <a:buNone/>
            </a:pPr>
            <a:endParaRPr lang="en-US" dirty="0">
              <a:solidFill>
                <a:schemeClr val="bg1"/>
              </a:solidFill>
              <a:cs typeface="Calibri"/>
            </a:endParaRPr>
          </a:p>
          <a:p>
            <a:r>
              <a:rPr lang="en-US" dirty="0">
                <a:solidFill>
                  <a:schemeClr val="bg1"/>
                </a:solidFill>
                <a:cs typeface="Calibri"/>
              </a:rPr>
              <a:t>Malignancy in </a:t>
            </a:r>
            <a:r>
              <a:rPr lang="en-US" dirty="0" err="1">
                <a:solidFill>
                  <a:schemeClr val="bg1"/>
                </a:solidFill>
                <a:cs typeface="Calibri"/>
              </a:rPr>
              <a:t>Caroli's</a:t>
            </a:r>
            <a:r>
              <a:rPr lang="en-US" dirty="0">
                <a:solidFill>
                  <a:schemeClr val="bg1"/>
                </a:solidFill>
                <a:cs typeface="Calibri"/>
              </a:rPr>
              <a:t> disease is about 7–15%</a:t>
            </a:r>
            <a:endParaRPr lang="en-US" dirty="0"/>
          </a:p>
        </p:txBody>
      </p:sp>
    </p:spTree>
    <p:extLst>
      <p:ext uri="{BB962C8B-B14F-4D97-AF65-F5344CB8AC3E}">
        <p14:creationId xmlns:p14="http://schemas.microsoft.com/office/powerpoint/2010/main" val="2231412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8"/>
        <p:cNvGrpSpPr/>
        <p:nvPr/>
      </p:nvGrpSpPr>
      <p:grpSpPr>
        <a:xfrm>
          <a:off x="0" y="0"/>
          <a:ext cx="0" cy="0"/>
          <a:chOff x="0" y="0"/>
          <a:chExt cx="0" cy="0"/>
        </a:xfrm>
      </p:grpSpPr>
      <p:sp>
        <p:nvSpPr>
          <p:cNvPr id="179" name="Google Shape;179;p18"/>
          <p:cNvSpPr txBox="1">
            <a:spLocks noGrp="1"/>
          </p:cNvSpPr>
          <p:nvPr>
            <p:ph type="title"/>
          </p:nvPr>
        </p:nvSpPr>
        <p:spPr>
          <a:xfrm>
            <a:off x="-1466368" y="18255"/>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Calibri"/>
              <a:buNone/>
            </a:pPr>
            <a:r>
              <a:rPr lang="en-US" i="1" dirty="0">
                <a:solidFill>
                  <a:schemeClr val="lt1"/>
                </a:solidFill>
              </a:rPr>
              <a:t>Clinical Implications</a:t>
            </a:r>
            <a:endParaRPr i="1" dirty="0"/>
          </a:p>
        </p:txBody>
      </p:sp>
      <p:sp>
        <p:nvSpPr>
          <p:cNvPr id="180" name="Google Shape;180;p18"/>
          <p:cNvSpPr txBox="1">
            <a:spLocks noGrp="1"/>
          </p:cNvSpPr>
          <p:nvPr>
            <p:ph idx="1"/>
          </p:nvPr>
        </p:nvSpPr>
        <p:spPr>
          <a:xfrm>
            <a:off x="541722" y="1605706"/>
            <a:ext cx="8761227" cy="4351338"/>
          </a:xfrm>
          <a:prstGeom prst="rect">
            <a:avLst/>
          </a:prstGeom>
          <a:noFill/>
          <a:ln>
            <a:noFill/>
          </a:ln>
        </p:spPr>
        <p:txBody>
          <a:bodyPr spcFirstLastPara="1" wrap="square" lIns="91425" tIns="45700" rIns="91425" bIns="45700" anchor="t" anchorCtr="0">
            <a:noAutofit/>
          </a:bodyPr>
          <a:lstStyle/>
          <a:p>
            <a:pPr>
              <a:spcBef>
                <a:spcPts val="0"/>
              </a:spcBef>
              <a:buClr>
                <a:schemeClr val="lt1"/>
              </a:buClr>
              <a:buSzPts val="2800"/>
            </a:pPr>
            <a:r>
              <a:rPr lang="en-US" dirty="0">
                <a:solidFill>
                  <a:schemeClr val="lt1"/>
                </a:solidFill>
              </a:rPr>
              <a:t>MR Imaging and Magnetic resonance cholangiopancreatography (MRCP) demonstrate high diagnostic performance for choledochal malformations and early detection of cyst complications</a:t>
            </a:r>
          </a:p>
          <a:p>
            <a:pPr marL="0" indent="0">
              <a:spcBef>
                <a:spcPts val="0"/>
              </a:spcBef>
              <a:buClr>
                <a:schemeClr val="lt1"/>
              </a:buClr>
              <a:buSzPts val="2800"/>
              <a:buNone/>
            </a:pPr>
            <a:endParaRPr lang="en-US" dirty="0">
              <a:solidFill>
                <a:schemeClr val="lt1"/>
              </a:solidFill>
              <a:cs typeface="Calibri"/>
            </a:endParaRPr>
          </a:p>
          <a:p>
            <a:pPr>
              <a:buClr>
                <a:schemeClr val="lt1"/>
              </a:buClr>
              <a:buSzPts val="2800"/>
            </a:pPr>
            <a:r>
              <a:rPr lang="en-US" dirty="0">
                <a:solidFill>
                  <a:schemeClr val="lt1"/>
                </a:solidFill>
              </a:rPr>
              <a:t>MRI and MRCP are crucial for preoperative planning to delineate anatomy and exclude malignant transformation </a:t>
            </a:r>
            <a:endParaRPr dirty="0"/>
          </a:p>
          <a:p>
            <a:pPr marL="228600" lvl="0" indent="-50800" algn="l" rtl="0">
              <a:lnSpc>
                <a:spcPct val="90000"/>
              </a:lnSpc>
              <a:spcBef>
                <a:spcPts val="1000"/>
              </a:spcBef>
              <a:spcAft>
                <a:spcPts val="0"/>
              </a:spcAft>
              <a:buClr>
                <a:schemeClr val="dk1"/>
              </a:buClr>
              <a:buSzPts val="2800"/>
              <a:buNone/>
            </a:pPr>
            <a:endParaRPr dirty="0">
              <a:solidFill>
                <a:schemeClr val="lt1"/>
              </a:solidFill>
            </a:endParaRPr>
          </a:p>
          <a:p>
            <a:pPr marL="0" lvl="0" indent="0" algn="l" rtl="0">
              <a:lnSpc>
                <a:spcPct val="90000"/>
              </a:lnSpc>
              <a:spcBef>
                <a:spcPts val="1000"/>
              </a:spcBef>
              <a:spcAft>
                <a:spcPts val="0"/>
              </a:spcAft>
              <a:buClr>
                <a:schemeClr val="dk1"/>
              </a:buClr>
              <a:buSzPts val="1875"/>
              <a:buNone/>
            </a:pPr>
            <a:endParaRPr sz="1875" dirty="0">
              <a:solidFill>
                <a:schemeClr val="lt1"/>
              </a:solidFill>
              <a:latin typeface="Arial"/>
              <a:ea typeface="Arial"/>
              <a:cs typeface="Arial"/>
              <a:sym typeface="Arial"/>
            </a:endParaRPr>
          </a:p>
          <a:p>
            <a:pPr marL="228600" lvl="0" indent="-109220" algn="l" rtl="0">
              <a:lnSpc>
                <a:spcPct val="90000"/>
              </a:lnSpc>
              <a:spcBef>
                <a:spcPts val="1000"/>
              </a:spcBef>
              <a:spcAft>
                <a:spcPts val="0"/>
              </a:spcAft>
              <a:buClr>
                <a:schemeClr val="dk1"/>
              </a:buClr>
              <a:buSzPts val="1875"/>
              <a:buNone/>
            </a:pPr>
            <a:endParaRPr sz="1875" dirty="0">
              <a:solidFill>
                <a:schemeClr val="lt1"/>
              </a:solidFill>
              <a:latin typeface="Arial"/>
              <a:ea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4D50-921F-4024-9221-50E9F85F728B}"/>
              </a:ext>
            </a:extLst>
          </p:cNvPr>
          <p:cNvSpPr>
            <a:spLocks noGrp="1"/>
          </p:cNvSpPr>
          <p:nvPr>
            <p:ph type="title"/>
          </p:nvPr>
        </p:nvSpPr>
        <p:spPr>
          <a:xfrm>
            <a:off x="327709" y="7247"/>
            <a:ext cx="7886700" cy="1325563"/>
          </a:xfrm>
        </p:spPr>
        <p:txBody>
          <a:bodyPr/>
          <a:lstStyle/>
          <a:p>
            <a:r>
              <a:rPr lang="en-US" i="1" dirty="0">
                <a:solidFill>
                  <a:schemeClr val="bg1"/>
                </a:solidFill>
                <a:cs typeface="Calibri Light"/>
              </a:rPr>
              <a:t>References</a:t>
            </a:r>
          </a:p>
        </p:txBody>
      </p:sp>
      <p:sp>
        <p:nvSpPr>
          <p:cNvPr id="3" name="Content Placeholder 2">
            <a:extLst>
              <a:ext uri="{FF2B5EF4-FFF2-40B4-BE49-F238E27FC236}">
                <a16:creationId xmlns:a16="http://schemas.microsoft.com/office/drawing/2014/main" id="{293F7E42-A222-4638-92F2-88D70BA41745}"/>
              </a:ext>
            </a:extLst>
          </p:cNvPr>
          <p:cNvSpPr>
            <a:spLocks noGrp="1"/>
          </p:cNvSpPr>
          <p:nvPr>
            <p:ph idx="1"/>
          </p:nvPr>
        </p:nvSpPr>
        <p:spPr>
          <a:xfrm>
            <a:off x="628650" y="1228693"/>
            <a:ext cx="7886700" cy="5066475"/>
          </a:xfrm>
        </p:spPr>
        <p:txBody>
          <a:bodyPr vert="horz" lIns="91440" tIns="45720" rIns="91440" bIns="45720" rtlCol="0" anchor="t">
            <a:noAutofit/>
          </a:bodyPr>
          <a:lstStyle/>
          <a:p>
            <a:pPr marL="285750" indent="-285750">
              <a:lnSpc>
                <a:spcPct val="100000"/>
              </a:lnSpc>
              <a:spcBef>
                <a:spcPts val="0"/>
              </a:spcBef>
              <a:buFont typeface="Arial"/>
            </a:pPr>
            <a:r>
              <a:rPr lang="en-US" sz="1200" dirty="0">
                <a:solidFill>
                  <a:schemeClr val="bg1"/>
                </a:solidFill>
                <a:ea typeface="+mn-lt"/>
                <a:cs typeface="+mn-lt"/>
              </a:rPr>
              <a:t>Atkinson H, Fischer C, Jong CD, </a:t>
            </a:r>
            <a:r>
              <a:rPr lang="en-US" sz="1200" dirty="0" err="1">
                <a:solidFill>
                  <a:schemeClr val="bg1"/>
                </a:solidFill>
                <a:ea typeface="+mn-lt"/>
                <a:cs typeface="+mn-lt"/>
              </a:rPr>
              <a:t>Madhavan</a:t>
            </a:r>
            <a:r>
              <a:rPr lang="en-US" sz="1200" dirty="0">
                <a:solidFill>
                  <a:schemeClr val="bg1"/>
                </a:solidFill>
                <a:ea typeface="+mn-lt"/>
                <a:cs typeface="+mn-lt"/>
              </a:rPr>
              <a:t> K, Parks R, Garden O. Choledochal cysts in adults and their complications. </a:t>
            </a:r>
            <a:r>
              <a:rPr lang="en-US" sz="1200" i="1" dirty="0" err="1">
                <a:solidFill>
                  <a:schemeClr val="bg1"/>
                </a:solidFill>
                <a:ea typeface="+mn-lt"/>
                <a:cs typeface="+mn-lt"/>
              </a:rPr>
              <a:t>Hpb</a:t>
            </a:r>
            <a:r>
              <a:rPr lang="en-US" sz="1200" dirty="0">
                <a:solidFill>
                  <a:schemeClr val="bg1"/>
                </a:solidFill>
                <a:ea typeface="+mn-lt"/>
                <a:cs typeface="+mn-lt"/>
              </a:rPr>
              <a:t>. 2003;5(2):105-110.</a:t>
            </a:r>
            <a:endParaRPr lang="en-US" sz="1200" dirty="0">
              <a:solidFill>
                <a:schemeClr val="bg1"/>
              </a:solidFill>
              <a:cs typeface="Calibri"/>
            </a:endParaRPr>
          </a:p>
          <a:p>
            <a:pPr marL="0" indent="0">
              <a:lnSpc>
                <a:spcPct val="100000"/>
              </a:lnSpc>
              <a:spcBef>
                <a:spcPts val="0"/>
              </a:spcBef>
              <a:buNone/>
            </a:pPr>
            <a:endParaRPr lang="en-US" sz="1200" dirty="0">
              <a:solidFill>
                <a:schemeClr val="bg1"/>
              </a:solidFill>
              <a:ea typeface="+mn-lt"/>
              <a:cs typeface="+mn-lt"/>
            </a:endParaRPr>
          </a:p>
          <a:p>
            <a:pPr marL="285750" indent="-285750">
              <a:lnSpc>
                <a:spcPct val="100000"/>
              </a:lnSpc>
              <a:spcBef>
                <a:spcPts val="0"/>
              </a:spcBef>
              <a:buFont typeface="Arial"/>
            </a:pPr>
            <a:r>
              <a:rPr lang="en-US" sz="1200" dirty="0" err="1">
                <a:solidFill>
                  <a:schemeClr val="bg1"/>
                </a:solidFill>
                <a:ea typeface="+mn-lt"/>
                <a:cs typeface="+mn-lt"/>
              </a:rPr>
              <a:t>Giriyappa</a:t>
            </a:r>
            <a:r>
              <a:rPr lang="en-US" sz="1200" dirty="0">
                <a:solidFill>
                  <a:schemeClr val="bg1"/>
                </a:solidFill>
                <a:ea typeface="+mn-lt"/>
                <a:cs typeface="+mn-lt"/>
              </a:rPr>
              <a:t> V, Bhavsar M, Vora H. Choledochal cysts : A review of literature. </a:t>
            </a:r>
            <a:r>
              <a:rPr lang="en-US" sz="1200" i="1" dirty="0">
                <a:solidFill>
                  <a:schemeClr val="bg1"/>
                </a:solidFill>
                <a:ea typeface="+mn-lt"/>
                <a:cs typeface="+mn-lt"/>
              </a:rPr>
              <a:t>Saudi Journal of Gastroenterology</a:t>
            </a:r>
            <a:r>
              <a:rPr lang="en-US" sz="1200" dirty="0">
                <a:solidFill>
                  <a:schemeClr val="bg1"/>
                </a:solidFill>
                <a:ea typeface="+mn-lt"/>
                <a:cs typeface="+mn-lt"/>
              </a:rPr>
              <a:t>. 2012;18(4):230.</a:t>
            </a:r>
          </a:p>
          <a:p>
            <a:pPr marL="0" indent="0">
              <a:lnSpc>
                <a:spcPct val="100000"/>
              </a:lnSpc>
              <a:spcBef>
                <a:spcPts val="0"/>
              </a:spcBef>
              <a:buNone/>
            </a:pPr>
            <a:endParaRPr lang="en-US" sz="1200" dirty="0">
              <a:solidFill>
                <a:schemeClr val="bg1"/>
              </a:solidFill>
              <a:ea typeface="+mn-lt"/>
              <a:cs typeface="+mn-lt"/>
            </a:endParaRPr>
          </a:p>
          <a:p>
            <a:pPr marL="285750" indent="-285750">
              <a:lnSpc>
                <a:spcPct val="100000"/>
              </a:lnSpc>
              <a:spcBef>
                <a:spcPts val="0"/>
              </a:spcBef>
              <a:buFont typeface="Arial"/>
            </a:pPr>
            <a:r>
              <a:rPr lang="en-US" sz="1200" i="1" dirty="0">
                <a:solidFill>
                  <a:schemeClr val="bg1"/>
                </a:solidFill>
                <a:ea typeface="+mn-lt"/>
                <a:cs typeface="+mn-lt"/>
              </a:rPr>
              <a:t>I, </a:t>
            </a:r>
            <a:r>
              <a:rPr lang="en-US" sz="1200" i="1" dirty="0" err="1">
                <a:solidFill>
                  <a:schemeClr val="bg1"/>
                </a:solidFill>
                <a:ea typeface="+mn-lt"/>
                <a:cs typeface="+mn-lt"/>
              </a:rPr>
              <a:t>Drriad</a:t>
            </a:r>
            <a:r>
              <a:rPr lang="en-US" sz="1200" i="1" dirty="0">
                <a:solidFill>
                  <a:schemeClr val="bg1"/>
                </a:solidFill>
                <a:ea typeface="+mn-lt"/>
                <a:cs typeface="+mn-lt"/>
              </a:rPr>
              <a:t>, CC BY-SA 3.0, https://</a:t>
            </a:r>
            <a:r>
              <a:rPr lang="en-US" sz="1200" i="1" dirty="0" err="1">
                <a:solidFill>
                  <a:schemeClr val="bg1"/>
                </a:solidFill>
                <a:ea typeface="+mn-lt"/>
                <a:cs typeface="+mn-lt"/>
              </a:rPr>
              <a:t>commons.wikimedia.org</a:t>
            </a:r>
            <a:r>
              <a:rPr lang="en-US" sz="1200" i="1" dirty="0">
                <a:solidFill>
                  <a:schemeClr val="bg1"/>
                </a:solidFill>
                <a:ea typeface="+mn-lt"/>
                <a:cs typeface="+mn-lt"/>
              </a:rPr>
              <a:t>/w/</a:t>
            </a:r>
            <a:r>
              <a:rPr lang="en-US" sz="1200" i="1" dirty="0" err="1">
                <a:solidFill>
                  <a:schemeClr val="bg1"/>
                </a:solidFill>
                <a:ea typeface="+mn-lt"/>
                <a:cs typeface="+mn-lt"/>
              </a:rPr>
              <a:t>index.php?curid</a:t>
            </a:r>
            <a:r>
              <a:rPr lang="en-US" sz="1200" i="1" dirty="0">
                <a:solidFill>
                  <a:schemeClr val="bg1"/>
                </a:solidFill>
                <a:ea typeface="+mn-lt"/>
                <a:cs typeface="+mn-lt"/>
              </a:rPr>
              <a:t>=2309266</a:t>
            </a:r>
            <a:endParaRPr lang="en-US" sz="1200" dirty="0">
              <a:solidFill>
                <a:schemeClr val="bg1"/>
              </a:solidFill>
              <a:cs typeface="Calibri" panose="020F0502020204030204"/>
            </a:endParaRPr>
          </a:p>
          <a:p>
            <a:pPr marL="0" indent="0">
              <a:lnSpc>
                <a:spcPct val="100000"/>
              </a:lnSpc>
              <a:spcBef>
                <a:spcPts val="0"/>
              </a:spcBef>
              <a:buNone/>
            </a:pPr>
            <a:endParaRPr lang="en-US" sz="1200" i="1" dirty="0">
              <a:solidFill>
                <a:schemeClr val="bg1"/>
              </a:solidFill>
              <a:ea typeface="+mn-lt"/>
              <a:cs typeface="+mn-lt"/>
            </a:endParaRPr>
          </a:p>
          <a:p>
            <a:pPr marL="285750" indent="-285750">
              <a:lnSpc>
                <a:spcPct val="100000"/>
              </a:lnSpc>
              <a:spcBef>
                <a:spcPts val="0"/>
              </a:spcBef>
              <a:buFont typeface="Arial"/>
            </a:pPr>
            <a:r>
              <a:rPr lang="en-US" sz="1200" dirty="0" err="1">
                <a:solidFill>
                  <a:schemeClr val="bg1"/>
                </a:solidFill>
                <a:ea typeface="+mn-lt"/>
                <a:cs typeface="+mn-lt"/>
              </a:rPr>
              <a:t>Jabłońska</a:t>
            </a:r>
            <a:r>
              <a:rPr lang="en-US" sz="1200" dirty="0">
                <a:solidFill>
                  <a:schemeClr val="bg1"/>
                </a:solidFill>
                <a:ea typeface="+mn-lt"/>
                <a:cs typeface="+mn-lt"/>
              </a:rPr>
              <a:t> B. Biliary cysts: Etiology, diagnosis and management. </a:t>
            </a:r>
            <a:r>
              <a:rPr lang="en-US" sz="1200" i="1" dirty="0">
                <a:solidFill>
                  <a:schemeClr val="bg1"/>
                </a:solidFill>
                <a:ea typeface="+mn-lt"/>
                <a:cs typeface="+mn-lt"/>
              </a:rPr>
              <a:t>World Journal of Gastroenterology</a:t>
            </a:r>
            <a:r>
              <a:rPr lang="en-US" sz="1200" dirty="0">
                <a:solidFill>
                  <a:schemeClr val="bg1"/>
                </a:solidFill>
                <a:ea typeface="+mn-lt"/>
                <a:cs typeface="+mn-lt"/>
              </a:rPr>
              <a:t>. 2012;18(35):4801.</a:t>
            </a:r>
          </a:p>
          <a:p>
            <a:pPr marL="0" indent="0">
              <a:lnSpc>
                <a:spcPct val="100000"/>
              </a:lnSpc>
              <a:spcBef>
                <a:spcPts val="0"/>
              </a:spcBef>
              <a:buNone/>
            </a:pPr>
            <a:endParaRPr lang="en-US" sz="1200" dirty="0">
              <a:solidFill>
                <a:schemeClr val="bg1"/>
              </a:solidFill>
              <a:ea typeface="+mn-lt"/>
              <a:cs typeface="+mn-lt"/>
            </a:endParaRPr>
          </a:p>
          <a:p>
            <a:pPr marL="285750" indent="-285750">
              <a:lnSpc>
                <a:spcPct val="100000"/>
              </a:lnSpc>
              <a:spcBef>
                <a:spcPts val="0"/>
              </a:spcBef>
              <a:buFont typeface="Arial"/>
              <a:buChar char="•"/>
            </a:pPr>
            <a:r>
              <a:rPr lang="en-US" sz="1200" dirty="0">
                <a:solidFill>
                  <a:schemeClr val="bg1"/>
                </a:solidFill>
                <a:ea typeface="+mn-lt"/>
                <a:cs typeface="+mn-lt"/>
              </a:rPr>
              <a:t>Soares KC, </a:t>
            </a:r>
            <a:r>
              <a:rPr lang="en-US" sz="1200" dirty="0" err="1">
                <a:solidFill>
                  <a:schemeClr val="bg1"/>
                </a:solidFill>
                <a:ea typeface="+mn-lt"/>
                <a:cs typeface="+mn-lt"/>
              </a:rPr>
              <a:t>Arnaoutakis</a:t>
            </a:r>
            <a:r>
              <a:rPr lang="en-US" sz="1200" dirty="0">
                <a:solidFill>
                  <a:schemeClr val="bg1"/>
                </a:solidFill>
                <a:ea typeface="+mn-lt"/>
                <a:cs typeface="+mn-lt"/>
              </a:rPr>
              <a:t> DJ, Kamel I, et al. Choledochal Cysts: Presentation, Clinical Differentiation, and Management. </a:t>
            </a:r>
            <a:r>
              <a:rPr lang="en-US" sz="1200" i="1" dirty="0">
                <a:solidFill>
                  <a:schemeClr val="bg1"/>
                </a:solidFill>
                <a:ea typeface="+mn-lt"/>
                <a:cs typeface="+mn-lt"/>
              </a:rPr>
              <a:t>Journal of the American College of Surgeons</a:t>
            </a:r>
            <a:r>
              <a:rPr lang="en-US" sz="1200" dirty="0">
                <a:solidFill>
                  <a:schemeClr val="bg1"/>
                </a:solidFill>
                <a:ea typeface="+mn-lt"/>
                <a:cs typeface="+mn-lt"/>
              </a:rPr>
              <a:t>. 2014;219(6):1167-1180.</a:t>
            </a:r>
          </a:p>
          <a:p>
            <a:pPr marL="0" indent="0">
              <a:lnSpc>
                <a:spcPct val="100000"/>
              </a:lnSpc>
              <a:spcBef>
                <a:spcPts val="0"/>
              </a:spcBef>
              <a:buNone/>
            </a:pPr>
            <a:endParaRPr lang="en-US" sz="1200" dirty="0">
              <a:solidFill>
                <a:schemeClr val="bg1"/>
              </a:solidFill>
              <a:ea typeface="+mn-lt"/>
              <a:cs typeface="+mn-lt"/>
            </a:endParaRPr>
          </a:p>
          <a:p>
            <a:pPr marL="285750" indent="-285750">
              <a:lnSpc>
                <a:spcPct val="100000"/>
              </a:lnSpc>
              <a:spcBef>
                <a:spcPts val="0"/>
              </a:spcBef>
              <a:buFont typeface="Arial"/>
            </a:pPr>
            <a:r>
              <a:rPr lang="en-US" sz="1200" dirty="0" err="1">
                <a:solidFill>
                  <a:schemeClr val="bg1"/>
                </a:solidFill>
                <a:ea typeface="+mn-lt"/>
                <a:cs typeface="+mn-lt"/>
              </a:rPr>
              <a:t>Todani</a:t>
            </a:r>
            <a:r>
              <a:rPr lang="en-US" sz="1200" dirty="0">
                <a:solidFill>
                  <a:schemeClr val="bg1"/>
                </a:solidFill>
                <a:ea typeface="+mn-lt"/>
                <a:cs typeface="+mn-lt"/>
              </a:rPr>
              <a:t> T, Watanabe Y, </a:t>
            </a:r>
            <a:r>
              <a:rPr lang="en-US" sz="1200" dirty="0" err="1">
                <a:solidFill>
                  <a:schemeClr val="bg1"/>
                </a:solidFill>
                <a:ea typeface="+mn-lt"/>
                <a:cs typeface="+mn-lt"/>
              </a:rPr>
              <a:t>Narusue</a:t>
            </a:r>
            <a:r>
              <a:rPr lang="en-US" sz="1200" dirty="0">
                <a:solidFill>
                  <a:schemeClr val="bg1"/>
                </a:solidFill>
                <a:ea typeface="+mn-lt"/>
                <a:cs typeface="+mn-lt"/>
              </a:rPr>
              <a:t> M, </a:t>
            </a:r>
            <a:r>
              <a:rPr lang="en-US" sz="1200" dirty="0" err="1">
                <a:solidFill>
                  <a:schemeClr val="bg1"/>
                </a:solidFill>
                <a:ea typeface="+mn-lt"/>
                <a:cs typeface="+mn-lt"/>
              </a:rPr>
              <a:t>Tabuchi</a:t>
            </a:r>
            <a:r>
              <a:rPr lang="en-US" sz="1200" dirty="0">
                <a:solidFill>
                  <a:schemeClr val="bg1"/>
                </a:solidFill>
                <a:ea typeface="+mn-lt"/>
                <a:cs typeface="+mn-lt"/>
              </a:rPr>
              <a:t> K, </a:t>
            </a:r>
            <a:r>
              <a:rPr lang="en-US" sz="1200" dirty="0" err="1">
                <a:solidFill>
                  <a:schemeClr val="bg1"/>
                </a:solidFill>
                <a:ea typeface="+mn-lt"/>
                <a:cs typeface="+mn-lt"/>
              </a:rPr>
              <a:t>Okajima</a:t>
            </a:r>
            <a:r>
              <a:rPr lang="en-US" sz="1200" dirty="0">
                <a:solidFill>
                  <a:schemeClr val="bg1"/>
                </a:solidFill>
                <a:ea typeface="+mn-lt"/>
                <a:cs typeface="+mn-lt"/>
              </a:rPr>
              <a:t> K. Congenital bile duct cysts: Classification, operative procedures, and review of thirty-seven cases including cancer arising from choledochal cyst. Am J Surg. 1977;134:263–269.</a:t>
            </a:r>
          </a:p>
          <a:p>
            <a:pPr marL="0" indent="0">
              <a:lnSpc>
                <a:spcPct val="100000"/>
              </a:lnSpc>
              <a:spcBef>
                <a:spcPts val="0"/>
              </a:spcBef>
              <a:buNone/>
            </a:pPr>
            <a:endParaRPr lang="en-US" sz="1200" dirty="0">
              <a:solidFill>
                <a:schemeClr val="bg1"/>
              </a:solidFill>
              <a:ea typeface="+mn-lt"/>
              <a:cs typeface="+mn-lt"/>
            </a:endParaRPr>
          </a:p>
          <a:p>
            <a:pPr marL="285750" indent="-285750">
              <a:lnSpc>
                <a:spcPct val="100000"/>
              </a:lnSpc>
              <a:spcBef>
                <a:spcPts val="0"/>
              </a:spcBef>
              <a:buFont typeface="Arial"/>
            </a:pPr>
            <a:r>
              <a:rPr lang="en-US" sz="1200" dirty="0" err="1">
                <a:solidFill>
                  <a:schemeClr val="bg1"/>
                </a:solidFill>
                <a:ea typeface="+mn-lt"/>
                <a:cs typeface="+mn-lt"/>
              </a:rPr>
              <a:t>Todani</a:t>
            </a:r>
            <a:r>
              <a:rPr lang="en-US" sz="1200" dirty="0">
                <a:solidFill>
                  <a:schemeClr val="bg1"/>
                </a:solidFill>
                <a:ea typeface="+mn-lt"/>
                <a:cs typeface="+mn-lt"/>
              </a:rPr>
              <a:t> T, Watanabe Y, Toki A, </a:t>
            </a:r>
            <a:r>
              <a:rPr lang="en-US" sz="1200" dirty="0" err="1">
                <a:solidFill>
                  <a:schemeClr val="bg1"/>
                </a:solidFill>
                <a:ea typeface="+mn-lt"/>
                <a:cs typeface="+mn-lt"/>
              </a:rPr>
              <a:t>Morotomi</a:t>
            </a:r>
            <a:r>
              <a:rPr lang="en-US" sz="1200" dirty="0">
                <a:solidFill>
                  <a:schemeClr val="bg1"/>
                </a:solidFill>
                <a:ea typeface="+mn-lt"/>
                <a:cs typeface="+mn-lt"/>
              </a:rPr>
              <a:t> Y. Classification of congenital biliary cystic disease: special reference to type </a:t>
            </a:r>
            <a:r>
              <a:rPr lang="en-US" sz="1200" dirty="0" err="1">
                <a:solidFill>
                  <a:schemeClr val="bg1"/>
                </a:solidFill>
                <a:ea typeface="+mn-lt"/>
                <a:cs typeface="+mn-lt"/>
              </a:rPr>
              <a:t>Ic</a:t>
            </a:r>
            <a:r>
              <a:rPr lang="en-US" sz="1200" dirty="0">
                <a:solidFill>
                  <a:schemeClr val="bg1"/>
                </a:solidFill>
                <a:ea typeface="+mn-lt"/>
                <a:cs typeface="+mn-lt"/>
              </a:rPr>
              <a:t> and IVA cysts with primary ductal stricture. J Hepatobiliary </a:t>
            </a:r>
            <a:r>
              <a:rPr lang="en-US" sz="1200" dirty="0" err="1">
                <a:solidFill>
                  <a:schemeClr val="bg1"/>
                </a:solidFill>
                <a:ea typeface="+mn-lt"/>
                <a:cs typeface="+mn-lt"/>
              </a:rPr>
              <a:t>Pancreat</a:t>
            </a:r>
            <a:r>
              <a:rPr lang="en-US" sz="1200" dirty="0">
                <a:solidFill>
                  <a:schemeClr val="bg1"/>
                </a:solidFill>
                <a:ea typeface="+mn-lt"/>
                <a:cs typeface="+mn-lt"/>
              </a:rPr>
              <a:t> Surg. 2003;10:340–344.</a:t>
            </a:r>
          </a:p>
          <a:p>
            <a:pPr marL="0" indent="0">
              <a:lnSpc>
                <a:spcPct val="100000"/>
              </a:lnSpc>
              <a:spcBef>
                <a:spcPts val="0"/>
              </a:spcBef>
              <a:buNone/>
            </a:pPr>
            <a:endParaRPr lang="en-US" sz="1200" dirty="0">
              <a:solidFill>
                <a:schemeClr val="bg1"/>
              </a:solidFill>
              <a:ea typeface="+mn-lt"/>
              <a:cs typeface="+mn-lt"/>
            </a:endParaRPr>
          </a:p>
          <a:p>
            <a:pPr marL="285750" indent="-285750">
              <a:lnSpc>
                <a:spcPct val="100000"/>
              </a:lnSpc>
              <a:spcBef>
                <a:spcPts val="0"/>
              </a:spcBef>
              <a:buFont typeface="Arial"/>
            </a:pPr>
            <a:r>
              <a:rPr lang="en-US" sz="1200" dirty="0">
                <a:solidFill>
                  <a:schemeClr val="bg1"/>
                </a:solidFill>
                <a:ea typeface="+mn-lt"/>
                <a:cs typeface="+mn-lt"/>
              </a:rPr>
              <a:t>Wiseman K, </a:t>
            </a:r>
            <a:r>
              <a:rPr lang="en-US" sz="1200" dirty="0" err="1">
                <a:solidFill>
                  <a:schemeClr val="bg1"/>
                </a:solidFill>
                <a:ea typeface="+mn-lt"/>
                <a:cs typeface="+mn-lt"/>
              </a:rPr>
              <a:t>Buczkowski</a:t>
            </a:r>
            <a:r>
              <a:rPr lang="en-US" sz="1200" dirty="0">
                <a:solidFill>
                  <a:schemeClr val="bg1"/>
                </a:solidFill>
                <a:ea typeface="+mn-lt"/>
                <a:cs typeface="+mn-lt"/>
              </a:rPr>
              <a:t> AK, Chung SW, Francoeur J, Schaeffer D, Scudamore CH. Epidemiology, presentation, diagnosis, and outcomes of choledochal cysts in adults in an urban environment. </a:t>
            </a:r>
            <a:r>
              <a:rPr lang="en-US" sz="1200" i="1" dirty="0">
                <a:solidFill>
                  <a:schemeClr val="bg1"/>
                </a:solidFill>
                <a:ea typeface="+mn-lt"/>
                <a:cs typeface="+mn-lt"/>
              </a:rPr>
              <a:t>The American Journal of Surgery</a:t>
            </a:r>
            <a:r>
              <a:rPr lang="en-US" sz="1200" dirty="0">
                <a:solidFill>
                  <a:schemeClr val="bg1"/>
                </a:solidFill>
                <a:ea typeface="+mn-lt"/>
                <a:cs typeface="+mn-lt"/>
              </a:rPr>
              <a:t>. 2005;189(5):527-531. </a:t>
            </a:r>
          </a:p>
          <a:p>
            <a:r>
              <a:rPr lang="en-US" sz="1200" dirty="0" err="1">
                <a:solidFill>
                  <a:schemeClr val="bg1"/>
                </a:solidFill>
              </a:rPr>
              <a:t>Caroli's</a:t>
            </a:r>
            <a:r>
              <a:rPr lang="en-US" sz="1200" dirty="0">
                <a:solidFill>
                  <a:schemeClr val="bg1"/>
                </a:solidFill>
              </a:rPr>
              <a:t> Syndrome with Autosomal Recessive Polycystic Kidney Disease in a two month old Infant. </a:t>
            </a:r>
            <a:r>
              <a:rPr lang="en-US" sz="1200" dirty="0" err="1">
                <a:solidFill>
                  <a:schemeClr val="bg1"/>
                </a:solidFill>
              </a:rPr>
              <a:t>Jeong</a:t>
            </a:r>
            <a:r>
              <a:rPr lang="en-US" sz="1200" dirty="0">
                <a:solidFill>
                  <a:schemeClr val="bg1"/>
                </a:solidFill>
              </a:rPr>
              <a:t> Tae Kim, Yoon </a:t>
            </a:r>
            <a:r>
              <a:rPr lang="en-US" sz="1200" dirty="0" err="1">
                <a:solidFill>
                  <a:schemeClr val="bg1"/>
                </a:solidFill>
              </a:rPr>
              <a:t>Jeong</a:t>
            </a:r>
            <a:r>
              <a:rPr lang="en-US" sz="1200" dirty="0">
                <a:solidFill>
                  <a:schemeClr val="bg1"/>
                </a:solidFill>
              </a:rPr>
              <a:t> </a:t>
            </a:r>
            <a:r>
              <a:rPr lang="en-US" sz="1200" dirty="0" err="1">
                <a:solidFill>
                  <a:schemeClr val="bg1"/>
                </a:solidFill>
              </a:rPr>
              <a:t>Hur</a:t>
            </a:r>
            <a:r>
              <a:rPr lang="en-US" sz="1200" dirty="0">
                <a:solidFill>
                  <a:schemeClr val="bg1"/>
                </a:solidFill>
              </a:rPr>
              <a:t>, </a:t>
            </a:r>
            <a:r>
              <a:rPr lang="en-US" sz="1200" dirty="0" err="1">
                <a:solidFill>
                  <a:schemeClr val="bg1"/>
                </a:solidFill>
              </a:rPr>
              <a:t>Jee</a:t>
            </a:r>
            <a:r>
              <a:rPr lang="en-US" sz="1200" dirty="0">
                <a:solidFill>
                  <a:schemeClr val="bg1"/>
                </a:solidFill>
              </a:rPr>
              <a:t> Min Park, Myung Joon Kim, Young </a:t>
            </a:r>
            <a:r>
              <a:rPr lang="en-US" sz="1200" dirty="0" err="1">
                <a:solidFill>
                  <a:schemeClr val="bg1"/>
                </a:solidFill>
              </a:rPr>
              <a:t>Nyun</a:t>
            </a:r>
            <a:r>
              <a:rPr lang="en-US" sz="1200" dirty="0">
                <a:solidFill>
                  <a:schemeClr val="bg1"/>
                </a:solidFill>
              </a:rPr>
              <a:t> Park, and Jae Seung Lee. Yonsei Med J. 2006 Feb 28; 47(1): 131–134.</a:t>
            </a:r>
          </a:p>
          <a:p>
            <a:r>
              <a:rPr lang="en-US" sz="1200" dirty="0">
                <a:solidFill>
                  <a:schemeClr val="bg1"/>
                </a:solidFill>
              </a:rPr>
              <a:t>Diagnosis and Management of Choledochal Cysts. </a:t>
            </a:r>
            <a:r>
              <a:rPr lang="en-US" sz="1200" dirty="0" err="1">
                <a:solidFill>
                  <a:schemeClr val="bg1"/>
                </a:solidFill>
              </a:rPr>
              <a:t>Chiranjiva</a:t>
            </a:r>
            <a:r>
              <a:rPr lang="en-US" sz="1200" dirty="0">
                <a:solidFill>
                  <a:schemeClr val="bg1"/>
                </a:solidFill>
              </a:rPr>
              <a:t> Khandelwal, </a:t>
            </a:r>
            <a:r>
              <a:rPr lang="en-US" sz="1200" dirty="0" err="1">
                <a:solidFill>
                  <a:schemeClr val="bg1"/>
                </a:solidFill>
              </a:rPr>
              <a:t>Utpal</a:t>
            </a:r>
            <a:r>
              <a:rPr lang="en-US" sz="1200" dirty="0">
                <a:solidFill>
                  <a:schemeClr val="bg1"/>
                </a:solidFill>
              </a:rPr>
              <a:t> Anand, </a:t>
            </a:r>
            <a:r>
              <a:rPr lang="en-US" sz="1200" dirty="0" err="1">
                <a:solidFill>
                  <a:schemeClr val="bg1"/>
                </a:solidFill>
              </a:rPr>
              <a:t>Bindey</a:t>
            </a:r>
            <a:r>
              <a:rPr lang="en-US" sz="1200" dirty="0">
                <a:solidFill>
                  <a:schemeClr val="bg1"/>
                </a:solidFill>
              </a:rPr>
              <a:t> </a:t>
            </a:r>
            <a:r>
              <a:rPr lang="en-US" sz="1200" dirty="0" err="1">
                <a:solidFill>
                  <a:schemeClr val="bg1"/>
                </a:solidFill>
              </a:rPr>
              <a:t>kumar</a:t>
            </a:r>
            <a:r>
              <a:rPr lang="en-US" sz="1200" dirty="0">
                <a:solidFill>
                  <a:schemeClr val="bg1"/>
                </a:solidFill>
              </a:rPr>
              <a:t>, and Rajeev N. </a:t>
            </a:r>
            <a:r>
              <a:rPr lang="en-US" sz="1200" dirty="0" err="1">
                <a:solidFill>
                  <a:schemeClr val="bg1"/>
                </a:solidFill>
              </a:rPr>
              <a:t>Priyadarshi</a:t>
            </a:r>
            <a:r>
              <a:rPr lang="en-US" sz="1200" dirty="0">
                <a:solidFill>
                  <a:schemeClr val="bg1"/>
                </a:solidFill>
              </a:rPr>
              <a:t>. Indian J Surg. 2012 Feb; 74(1): 29–34.</a:t>
            </a:r>
          </a:p>
          <a:p>
            <a:endParaRPr lang="en-US" sz="1200" dirty="0">
              <a:solidFill>
                <a:schemeClr val="bg1"/>
              </a:solidFill>
            </a:endParaRPr>
          </a:p>
          <a:p>
            <a:pPr marL="0" indent="0">
              <a:lnSpc>
                <a:spcPct val="100000"/>
              </a:lnSpc>
              <a:spcBef>
                <a:spcPts val="0"/>
              </a:spcBef>
              <a:buNone/>
            </a:pPr>
            <a:endParaRPr lang="en-US" sz="1200" dirty="0">
              <a:solidFill>
                <a:schemeClr val="bg1"/>
              </a:solidFill>
              <a:ea typeface="+mn-lt"/>
              <a:cs typeface="+mn-lt"/>
            </a:endParaRPr>
          </a:p>
        </p:txBody>
      </p:sp>
    </p:spTree>
    <p:extLst>
      <p:ext uri="{BB962C8B-B14F-4D97-AF65-F5344CB8AC3E}">
        <p14:creationId xmlns:p14="http://schemas.microsoft.com/office/powerpoint/2010/main" val="18888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BAB7-BF0D-446D-B4E8-04D560674209}"/>
              </a:ext>
            </a:extLst>
          </p:cNvPr>
          <p:cNvSpPr>
            <a:spLocks noGrp="1"/>
          </p:cNvSpPr>
          <p:nvPr>
            <p:ph type="title"/>
          </p:nvPr>
        </p:nvSpPr>
        <p:spPr>
          <a:xfrm>
            <a:off x="408731" y="156782"/>
            <a:ext cx="7886700" cy="1325563"/>
          </a:xfrm>
        </p:spPr>
        <p:txBody>
          <a:bodyPr/>
          <a:lstStyle/>
          <a:p>
            <a:r>
              <a:rPr lang="en-US" i="1" dirty="0">
                <a:solidFill>
                  <a:schemeClr val="bg1"/>
                </a:solidFill>
                <a:cs typeface="Calibri Light"/>
              </a:rPr>
              <a:t>Learning objectives</a:t>
            </a:r>
            <a:endParaRPr lang="en-US" i="1" dirty="0">
              <a:solidFill>
                <a:schemeClr val="bg1"/>
              </a:solidFill>
            </a:endParaRPr>
          </a:p>
        </p:txBody>
      </p:sp>
      <p:sp>
        <p:nvSpPr>
          <p:cNvPr id="3" name="Content Placeholder 2">
            <a:extLst>
              <a:ext uri="{FF2B5EF4-FFF2-40B4-BE49-F238E27FC236}">
                <a16:creationId xmlns:a16="http://schemas.microsoft.com/office/drawing/2014/main" id="{0881202D-7C96-4BB4-8C23-9F19A9EEF274}"/>
              </a:ext>
            </a:extLst>
          </p:cNvPr>
          <p:cNvSpPr>
            <a:spLocks noGrp="1"/>
          </p:cNvSpPr>
          <p:nvPr>
            <p:ph idx="1"/>
          </p:nvPr>
        </p:nvSpPr>
        <p:spPr>
          <a:xfrm>
            <a:off x="836994" y="1805871"/>
            <a:ext cx="7886700" cy="4351338"/>
          </a:xfrm>
        </p:spPr>
        <p:txBody>
          <a:bodyPr vert="horz" lIns="91440" tIns="45720" rIns="91440" bIns="45720" rtlCol="0" anchor="t">
            <a:normAutofit/>
          </a:bodyPr>
          <a:lstStyle/>
          <a:p>
            <a:r>
              <a:rPr lang="en-US" dirty="0">
                <a:solidFill>
                  <a:schemeClr val="bg1"/>
                </a:solidFill>
                <a:ea typeface="+mn-lt"/>
                <a:cs typeface="+mn-lt"/>
              </a:rPr>
              <a:t>Illustrate characteristic MR imaging approach for </a:t>
            </a:r>
            <a:r>
              <a:rPr lang="en-US" dirty="0" err="1">
                <a:solidFill>
                  <a:schemeClr val="bg1"/>
                </a:solidFill>
                <a:ea typeface="+mn-lt"/>
                <a:cs typeface="+mn-lt"/>
              </a:rPr>
              <a:t>Todani</a:t>
            </a:r>
            <a:r>
              <a:rPr lang="en-US" dirty="0">
                <a:solidFill>
                  <a:schemeClr val="bg1"/>
                </a:solidFill>
                <a:ea typeface="+mn-lt"/>
                <a:cs typeface="+mn-lt"/>
              </a:rPr>
              <a:t> classification of bile duct cysts.</a:t>
            </a:r>
            <a:endParaRPr lang="en-US" dirty="0">
              <a:solidFill>
                <a:schemeClr val="bg1"/>
              </a:solidFill>
              <a:cs typeface="Calibri" panose="020F0502020204030204"/>
            </a:endParaRPr>
          </a:p>
          <a:p>
            <a:pPr marL="0" indent="0">
              <a:buNone/>
            </a:pPr>
            <a:endParaRPr lang="en-US" dirty="0">
              <a:solidFill>
                <a:schemeClr val="bg1"/>
              </a:solidFill>
              <a:ea typeface="+mn-lt"/>
              <a:cs typeface="+mn-lt"/>
            </a:endParaRPr>
          </a:p>
          <a:p>
            <a:pPr marL="0" indent="0">
              <a:buNone/>
            </a:pPr>
            <a:endParaRPr lang="en-US" dirty="0">
              <a:solidFill>
                <a:schemeClr val="bg1"/>
              </a:solidFill>
              <a:ea typeface="+mn-lt"/>
              <a:cs typeface="+mn-lt"/>
            </a:endParaRPr>
          </a:p>
          <a:p>
            <a:r>
              <a:rPr lang="en-US" dirty="0">
                <a:solidFill>
                  <a:schemeClr val="bg1"/>
                </a:solidFill>
                <a:ea typeface="+mn-lt"/>
                <a:cs typeface="+mn-lt"/>
              </a:rPr>
              <a:t>Identify the different complications of choledochal cysts.</a:t>
            </a:r>
            <a:endParaRPr lang="en-US" dirty="0">
              <a:solidFill>
                <a:schemeClr val="bg1"/>
              </a:solidFill>
            </a:endParaRPr>
          </a:p>
        </p:txBody>
      </p:sp>
    </p:spTree>
    <p:extLst>
      <p:ext uri="{BB962C8B-B14F-4D97-AF65-F5344CB8AC3E}">
        <p14:creationId xmlns:p14="http://schemas.microsoft.com/office/powerpoint/2010/main" val="987068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9CCB-F94D-B343-8874-D4580F273C24}"/>
              </a:ext>
            </a:extLst>
          </p:cNvPr>
          <p:cNvSpPr>
            <a:spLocks noGrp="1"/>
          </p:cNvSpPr>
          <p:nvPr>
            <p:ph type="title"/>
          </p:nvPr>
        </p:nvSpPr>
        <p:spPr/>
        <p:txBody>
          <a:bodyPr>
            <a:normAutofit/>
          </a:bodyPr>
          <a:lstStyle/>
          <a:p>
            <a:pPr algn="ctr"/>
            <a:r>
              <a:rPr lang="en-US" sz="7000" dirty="0">
                <a:solidFill>
                  <a:schemeClr val="bg1"/>
                </a:solidFill>
              </a:rPr>
              <a:t>Thank you </a:t>
            </a:r>
          </a:p>
        </p:txBody>
      </p:sp>
      <p:pic>
        <p:nvPicPr>
          <p:cNvPr id="10" name="Content Placeholder 9">
            <a:extLst>
              <a:ext uri="{FF2B5EF4-FFF2-40B4-BE49-F238E27FC236}">
                <a16:creationId xmlns:a16="http://schemas.microsoft.com/office/drawing/2014/main" id="{37E34DD9-6489-E042-A023-11A117CF7B03}"/>
              </a:ext>
            </a:extLst>
          </p:cNvPr>
          <p:cNvPicPr>
            <a:picLocks noGrp="1" noChangeAspect="1"/>
          </p:cNvPicPr>
          <p:nvPr>
            <p:ph idx="1"/>
          </p:nvPr>
        </p:nvPicPr>
        <p:blipFill>
          <a:blip r:embed="rId2"/>
          <a:stretch>
            <a:fillRect/>
          </a:stretch>
        </p:blipFill>
        <p:spPr>
          <a:xfrm>
            <a:off x="628650" y="1690689"/>
            <a:ext cx="7886700" cy="3943351"/>
          </a:xfrm>
          <a:prstGeom prst="rect">
            <a:avLst/>
          </a:prstGeom>
        </p:spPr>
      </p:pic>
      <p:sp>
        <p:nvSpPr>
          <p:cNvPr id="11" name="TextBox 10">
            <a:extLst>
              <a:ext uri="{FF2B5EF4-FFF2-40B4-BE49-F238E27FC236}">
                <a16:creationId xmlns:a16="http://schemas.microsoft.com/office/drawing/2014/main" id="{39C1766E-C6E7-6044-9F27-3009473EF229}"/>
              </a:ext>
            </a:extLst>
          </p:cNvPr>
          <p:cNvSpPr txBox="1"/>
          <p:nvPr/>
        </p:nvSpPr>
        <p:spPr>
          <a:xfrm>
            <a:off x="2250829" y="6127233"/>
            <a:ext cx="6893171" cy="369332"/>
          </a:xfrm>
          <a:prstGeom prst="rect">
            <a:avLst/>
          </a:prstGeom>
          <a:noFill/>
        </p:spPr>
        <p:txBody>
          <a:bodyPr wrap="square" rtlCol="0">
            <a:spAutoFit/>
          </a:bodyPr>
          <a:lstStyle/>
          <a:p>
            <a:r>
              <a:rPr lang="en-US" sz="1800" dirty="0">
                <a:solidFill>
                  <a:schemeClr val="bg1"/>
                </a:solidFill>
              </a:rPr>
              <a:t>Contact: Salbayati@radiology.arizona.edu </a:t>
            </a:r>
          </a:p>
        </p:txBody>
      </p:sp>
    </p:spTree>
    <p:extLst>
      <p:ext uri="{BB962C8B-B14F-4D97-AF65-F5344CB8AC3E}">
        <p14:creationId xmlns:p14="http://schemas.microsoft.com/office/powerpoint/2010/main" val="236885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0B0993-30BE-C448-B610-01FED323BE3E}"/>
              </a:ext>
            </a:extLst>
          </p:cNvPr>
          <p:cNvSpPr>
            <a:spLocks noGrp="1"/>
          </p:cNvSpPr>
          <p:nvPr>
            <p:ph idx="1"/>
          </p:nvPr>
        </p:nvSpPr>
        <p:spPr>
          <a:xfrm>
            <a:off x="862811" y="363668"/>
            <a:ext cx="7881366" cy="4371312"/>
          </a:xfrm>
        </p:spPr>
        <p:txBody>
          <a:bodyPr>
            <a:noAutofit/>
          </a:bodyPr>
          <a:lstStyle/>
          <a:p>
            <a:pPr marL="0" indent="0">
              <a:buNone/>
            </a:pPr>
            <a:r>
              <a:rPr lang="en-US" sz="2600" b="1" dirty="0">
                <a:solidFill>
                  <a:schemeClr val="bg1"/>
                </a:solidFill>
              </a:rPr>
              <a:t> </a:t>
            </a:r>
          </a:p>
          <a:p>
            <a:pPr marL="0" indent="0">
              <a:buNone/>
            </a:pPr>
            <a:endParaRPr lang="en-US" sz="2600" dirty="0">
              <a:solidFill>
                <a:schemeClr val="bg1"/>
              </a:solidFill>
            </a:endParaRPr>
          </a:p>
          <a:p>
            <a:pPr lvl="0"/>
            <a:r>
              <a:rPr lang="en-US" sz="2600" dirty="0">
                <a:solidFill>
                  <a:schemeClr val="bg1"/>
                </a:solidFill>
              </a:rPr>
              <a:t>Background</a:t>
            </a:r>
          </a:p>
          <a:p>
            <a:pPr lvl="0"/>
            <a:r>
              <a:rPr lang="en-US" sz="2600" dirty="0">
                <a:solidFill>
                  <a:schemeClr val="bg1"/>
                </a:solidFill>
              </a:rPr>
              <a:t>Incidence and Clinical Presentation</a:t>
            </a:r>
          </a:p>
          <a:p>
            <a:pPr lvl="0"/>
            <a:r>
              <a:rPr lang="en-US" sz="2600" dirty="0">
                <a:solidFill>
                  <a:schemeClr val="bg1"/>
                </a:solidFill>
              </a:rPr>
              <a:t>Imaging characteristics according to Modified </a:t>
            </a:r>
            <a:r>
              <a:rPr lang="en-US" sz="2600" dirty="0" err="1">
                <a:solidFill>
                  <a:schemeClr val="bg1"/>
                </a:solidFill>
              </a:rPr>
              <a:t>Todani</a:t>
            </a:r>
            <a:r>
              <a:rPr lang="en-US" sz="2600" dirty="0">
                <a:solidFill>
                  <a:schemeClr val="bg1"/>
                </a:solidFill>
              </a:rPr>
              <a:t> Classification System</a:t>
            </a:r>
          </a:p>
          <a:p>
            <a:pPr lvl="0"/>
            <a:r>
              <a:rPr lang="en-US" sz="2600" dirty="0">
                <a:solidFill>
                  <a:schemeClr val="bg1"/>
                </a:solidFill>
              </a:rPr>
              <a:t>Choledochal Cyst Complications: </a:t>
            </a:r>
          </a:p>
          <a:p>
            <a:pPr lvl="1"/>
            <a:r>
              <a:rPr lang="en-US" sz="2600" dirty="0">
                <a:solidFill>
                  <a:schemeClr val="bg1"/>
                </a:solidFill>
              </a:rPr>
              <a:t> Cholangitis</a:t>
            </a:r>
          </a:p>
          <a:p>
            <a:pPr lvl="1"/>
            <a:r>
              <a:rPr lang="en-US" sz="2600" dirty="0">
                <a:solidFill>
                  <a:schemeClr val="bg1"/>
                </a:solidFill>
              </a:rPr>
              <a:t> Pancreatitis</a:t>
            </a:r>
          </a:p>
          <a:p>
            <a:pPr lvl="1"/>
            <a:r>
              <a:rPr lang="en-US" sz="2600" dirty="0">
                <a:solidFill>
                  <a:schemeClr val="bg1"/>
                </a:solidFill>
              </a:rPr>
              <a:t> Stones</a:t>
            </a:r>
          </a:p>
          <a:p>
            <a:pPr lvl="1"/>
            <a:r>
              <a:rPr lang="en-US" sz="2600" dirty="0">
                <a:solidFill>
                  <a:schemeClr val="bg1"/>
                </a:solidFill>
              </a:rPr>
              <a:t> Malignancy</a:t>
            </a:r>
          </a:p>
          <a:p>
            <a:pPr lvl="0"/>
            <a:r>
              <a:rPr lang="en-US" sz="2600" dirty="0">
                <a:solidFill>
                  <a:schemeClr val="bg1"/>
                </a:solidFill>
              </a:rPr>
              <a:t>Summary </a:t>
            </a:r>
          </a:p>
          <a:p>
            <a:pPr lvl="0"/>
            <a:r>
              <a:rPr lang="en-US" sz="2600" dirty="0">
                <a:solidFill>
                  <a:schemeClr val="bg1"/>
                </a:solidFill>
              </a:rPr>
              <a:t>References</a:t>
            </a:r>
            <a:r>
              <a:rPr lang="en-US" sz="2600" b="1" dirty="0">
                <a:solidFill>
                  <a:schemeClr val="bg1"/>
                </a:solidFill>
              </a:rPr>
              <a:t> </a:t>
            </a:r>
            <a:endParaRPr lang="en-US" sz="2600" dirty="0">
              <a:solidFill>
                <a:schemeClr val="bg1"/>
              </a:solidFill>
            </a:endParaRPr>
          </a:p>
          <a:p>
            <a:endParaRPr lang="en-US" sz="2600" dirty="0">
              <a:solidFill>
                <a:schemeClr val="bg1"/>
              </a:solidFill>
            </a:endParaRPr>
          </a:p>
        </p:txBody>
      </p:sp>
      <p:sp>
        <p:nvSpPr>
          <p:cNvPr id="2" name="TextBox 1">
            <a:extLst>
              <a:ext uri="{FF2B5EF4-FFF2-40B4-BE49-F238E27FC236}">
                <a16:creationId xmlns:a16="http://schemas.microsoft.com/office/drawing/2014/main" id="{937642EF-0A66-A846-8ADA-19F564F0B1BF}"/>
              </a:ext>
            </a:extLst>
          </p:cNvPr>
          <p:cNvSpPr txBox="1"/>
          <p:nvPr/>
        </p:nvSpPr>
        <p:spPr>
          <a:xfrm>
            <a:off x="399823" y="165175"/>
            <a:ext cx="3472405" cy="769441"/>
          </a:xfrm>
          <a:prstGeom prst="rect">
            <a:avLst/>
          </a:prstGeom>
          <a:noFill/>
        </p:spPr>
        <p:txBody>
          <a:bodyPr wrap="square" rtlCol="0">
            <a:spAutoFit/>
          </a:bodyPr>
          <a:lstStyle/>
          <a:p>
            <a:r>
              <a:rPr lang="en-US" sz="4400" i="1" dirty="0">
                <a:solidFill>
                  <a:schemeClr val="bg1"/>
                </a:solidFill>
                <a:latin typeface="+mj-lt"/>
              </a:rPr>
              <a:t>Outline</a:t>
            </a:r>
            <a:r>
              <a:rPr lang="en-US" dirty="0"/>
              <a:t> </a:t>
            </a:r>
          </a:p>
        </p:txBody>
      </p:sp>
    </p:spTree>
    <p:extLst>
      <p:ext uri="{BB962C8B-B14F-4D97-AF65-F5344CB8AC3E}">
        <p14:creationId xmlns:p14="http://schemas.microsoft.com/office/powerpoint/2010/main" val="161888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08B8-41FD-481C-A8F7-D2859327E9A6}"/>
              </a:ext>
            </a:extLst>
          </p:cNvPr>
          <p:cNvSpPr>
            <a:spLocks noGrp="1"/>
          </p:cNvSpPr>
          <p:nvPr>
            <p:ph type="title"/>
          </p:nvPr>
        </p:nvSpPr>
        <p:spPr>
          <a:xfrm>
            <a:off x="-21290" y="-242610"/>
            <a:ext cx="4939869" cy="1676603"/>
          </a:xfrm>
        </p:spPr>
        <p:txBody>
          <a:bodyPr>
            <a:normAutofit/>
          </a:bodyPr>
          <a:lstStyle/>
          <a:p>
            <a:r>
              <a:rPr lang="en-US" i="1" dirty="0">
                <a:solidFill>
                  <a:schemeClr val="bg1"/>
                </a:solidFill>
                <a:cs typeface="Calibri Light"/>
              </a:rPr>
              <a:t>Background</a:t>
            </a:r>
            <a:endParaRPr lang="en-US" i="1" dirty="0">
              <a:solidFill>
                <a:schemeClr val="bg1"/>
              </a:solidFill>
            </a:endParaRPr>
          </a:p>
        </p:txBody>
      </p:sp>
      <p:sp>
        <p:nvSpPr>
          <p:cNvPr id="3" name="Content Placeholder 2">
            <a:extLst>
              <a:ext uri="{FF2B5EF4-FFF2-40B4-BE49-F238E27FC236}">
                <a16:creationId xmlns:a16="http://schemas.microsoft.com/office/drawing/2014/main" id="{F92B35E6-6281-4F02-9FDA-BE60E1C007FE}"/>
              </a:ext>
            </a:extLst>
          </p:cNvPr>
          <p:cNvSpPr>
            <a:spLocks noGrp="1"/>
          </p:cNvSpPr>
          <p:nvPr>
            <p:ph idx="1"/>
          </p:nvPr>
        </p:nvSpPr>
        <p:spPr>
          <a:xfrm>
            <a:off x="138896" y="1202499"/>
            <a:ext cx="4220378" cy="4052407"/>
          </a:xfrm>
        </p:spPr>
        <p:txBody>
          <a:bodyPr vert="horz" lIns="91440" tIns="45720" rIns="91440" bIns="45720" rtlCol="0" anchor="t">
            <a:noAutofit/>
          </a:bodyPr>
          <a:lstStyle/>
          <a:p>
            <a:r>
              <a:rPr lang="en-US" sz="2400" b="1" dirty="0">
                <a:solidFill>
                  <a:schemeClr val="bg1"/>
                </a:solidFill>
                <a:ea typeface="+mn-lt"/>
                <a:cs typeface="+mn-lt"/>
              </a:rPr>
              <a:t>Choledochal cysts </a:t>
            </a:r>
            <a:r>
              <a:rPr lang="en-US" sz="2400" dirty="0">
                <a:solidFill>
                  <a:schemeClr val="bg1"/>
                </a:solidFill>
                <a:ea typeface="+mn-lt"/>
                <a:cs typeface="+mn-lt"/>
              </a:rPr>
              <a:t>are congenital anomalies of intrahepatic, extrahepatic bile ducts or both</a:t>
            </a:r>
          </a:p>
          <a:p>
            <a:pPr marL="0" indent="0">
              <a:buNone/>
            </a:pPr>
            <a:endParaRPr lang="en-US" sz="2400" dirty="0">
              <a:solidFill>
                <a:schemeClr val="bg1"/>
              </a:solidFill>
              <a:cs typeface="Calibri"/>
            </a:endParaRPr>
          </a:p>
          <a:p>
            <a:r>
              <a:rPr lang="en-US" sz="2400" b="1" dirty="0">
                <a:solidFill>
                  <a:schemeClr val="bg1"/>
                </a:solidFill>
                <a:ea typeface="+mn-lt"/>
                <a:cs typeface="+mn-lt"/>
              </a:rPr>
              <a:t>Modified </a:t>
            </a:r>
            <a:r>
              <a:rPr lang="en-US" sz="2400" b="1" dirty="0" err="1">
                <a:solidFill>
                  <a:schemeClr val="bg1"/>
                </a:solidFill>
                <a:ea typeface="+mn-lt"/>
                <a:cs typeface="+mn-lt"/>
              </a:rPr>
              <a:t>Todani</a:t>
            </a:r>
            <a:r>
              <a:rPr lang="en-US" sz="2400" b="1" dirty="0">
                <a:solidFill>
                  <a:schemeClr val="bg1"/>
                </a:solidFill>
                <a:ea typeface="+mn-lt"/>
                <a:cs typeface="+mn-lt"/>
              </a:rPr>
              <a:t> Classification</a:t>
            </a:r>
            <a:r>
              <a:rPr lang="en-US" sz="2400" dirty="0">
                <a:solidFill>
                  <a:schemeClr val="bg1"/>
                </a:solidFill>
                <a:ea typeface="+mn-lt"/>
                <a:cs typeface="+mn-lt"/>
              </a:rPr>
              <a:t> is the standard practice to subdivide choledochal cysts into five groups based on anatomical locations and morphological characteristics</a:t>
            </a:r>
          </a:p>
        </p:txBody>
      </p:sp>
      <p:pic>
        <p:nvPicPr>
          <p:cNvPr id="4" name="Picture 4" descr="A close up of a map&#10;&#10;Description generated with high confidence">
            <a:extLst>
              <a:ext uri="{FF2B5EF4-FFF2-40B4-BE49-F238E27FC236}">
                <a16:creationId xmlns:a16="http://schemas.microsoft.com/office/drawing/2014/main" id="{976898C1-98A5-419F-8374-FD78568F245E}"/>
              </a:ext>
            </a:extLst>
          </p:cNvPr>
          <p:cNvPicPr>
            <a:picLocks noChangeAspect="1"/>
          </p:cNvPicPr>
          <p:nvPr/>
        </p:nvPicPr>
        <p:blipFill rotWithShape="1">
          <a:blip r:embed="rId2"/>
          <a:srcRect l="305" r="305"/>
          <a:stretch/>
        </p:blipFill>
        <p:spPr>
          <a:xfrm>
            <a:off x="4359274" y="11"/>
            <a:ext cx="4786665" cy="6851877"/>
          </a:xfrm>
          <a:prstGeom prst="rect">
            <a:avLst/>
          </a:prstGeom>
          <a:effectLst/>
        </p:spPr>
      </p:pic>
      <p:sp>
        <p:nvSpPr>
          <p:cNvPr id="6" name="TextBox 5">
            <a:extLst>
              <a:ext uri="{FF2B5EF4-FFF2-40B4-BE49-F238E27FC236}">
                <a16:creationId xmlns:a16="http://schemas.microsoft.com/office/drawing/2014/main" id="{351CB787-2001-407E-B5FE-D8885ABBE7E7}"/>
              </a:ext>
            </a:extLst>
          </p:cNvPr>
          <p:cNvSpPr txBox="1"/>
          <p:nvPr/>
        </p:nvSpPr>
        <p:spPr>
          <a:xfrm>
            <a:off x="-2445" y="6397132"/>
            <a:ext cx="409401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solidFill>
                  <a:schemeClr val="bg1"/>
                </a:solidFill>
                <a:latin typeface="Calibri"/>
                <a:cs typeface="Calibri"/>
              </a:rPr>
              <a:t>*Graphic on right: I, </a:t>
            </a:r>
            <a:r>
              <a:rPr lang="en-US" sz="1050" i="1" dirty="0" err="1">
                <a:solidFill>
                  <a:schemeClr val="bg1"/>
                </a:solidFill>
                <a:latin typeface="Calibri"/>
                <a:cs typeface="Calibri"/>
              </a:rPr>
              <a:t>Drriad</a:t>
            </a:r>
            <a:r>
              <a:rPr lang="en-US" sz="1050" i="1" dirty="0">
                <a:solidFill>
                  <a:schemeClr val="bg1"/>
                </a:solidFill>
                <a:latin typeface="Calibri"/>
                <a:cs typeface="Calibri"/>
              </a:rPr>
              <a:t>, CC BY-SA 3.0, https://</a:t>
            </a:r>
            <a:r>
              <a:rPr lang="en-US" sz="1050" i="1" dirty="0" err="1">
                <a:solidFill>
                  <a:schemeClr val="bg1"/>
                </a:solidFill>
                <a:latin typeface="Calibri"/>
                <a:cs typeface="Calibri"/>
              </a:rPr>
              <a:t>commons.wikimedia.org</a:t>
            </a:r>
            <a:r>
              <a:rPr lang="en-US" sz="1050" i="1" dirty="0">
                <a:solidFill>
                  <a:schemeClr val="bg1"/>
                </a:solidFill>
                <a:latin typeface="Calibri"/>
                <a:cs typeface="Calibri"/>
              </a:rPr>
              <a:t>/w/</a:t>
            </a:r>
            <a:r>
              <a:rPr lang="en-US" sz="1050" i="1" dirty="0" err="1">
                <a:solidFill>
                  <a:schemeClr val="bg1"/>
                </a:solidFill>
                <a:latin typeface="Calibri"/>
                <a:cs typeface="Calibri"/>
              </a:rPr>
              <a:t>index.php?curid</a:t>
            </a:r>
            <a:r>
              <a:rPr lang="en-US" sz="1050" i="1" dirty="0">
                <a:solidFill>
                  <a:schemeClr val="bg1"/>
                </a:solidFill>
                <a:latin typeface="Calibri"/>
                <a:cs typeface="Calibri"/>
              </a:rPr>
              <a:t>=2309266 </a:t>
            </a:r>
            <a:endParaRPr lang="en-US" sz="1050" dirty="0">
              <a:solidFill>
                <a:schemeClr val="bg1"/>
              </a:solidFill>
            </a:endParaRPr>
          </a:p>
        </p:txBody>
      </p:sp>
    </p:spTree>
    <p:extLst>
      <p:ext uri="{BB962C8B-B14F-4D97-AF65-F5344CB8AC3E}">
        <p14:creationId xmlns:p14="http://schemas.microsoft.com/office/powerpoint/2010/main" val="243283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FCA40C-2979-49EA-9462-2F4DCE3EB6A8}"/>
              </a:ext>
            </a:extLst>
          </p:cNvPr>
          <p:cNvGraphicFramePr>
            <a:graphicFrameLocks noGrp="1"/>
          </p:cNvGraphicFramePr>
          <p:nvPr>
            <p:ph idx="1"/>
            <p:extLst>
              <p:ext uri="{D42A27DB-BD31-4B8C-83A1-F6EECF244321}">
                <p14:modId xmlns:p14="http://schemas.microsoft.com/office/powerpoint/2010/main" val="1773581424"/>
              </p:ext>
            </p:extLst>
          </p:nvPr>
        </p:nvGraphicFramePr>
        <p:xfrm>
          <a:off x="11308" y="321998"/>
          <a:ext cx="9141229" cy="6035040"/>
        </p:xfrm>
        <a:graphic>
          <a:graphicData uri="http://schemas.openxmlformats.org/drawingml/2006/table">
            <a:tbl>
              <a:tblPr firstRow="1" bandRow="1">
                <a:tableStyleId>{5C22544A-7EE6-4342-B048-85BDC9FD1C3A}</a:tableStyleId>
              </a:tblPr>
              <a:tblGrid>
                <a:gridCol w="3047077">
                  <a:extLst>
                    <a:ext uri="{9D8B030D-6E8A-4147-A177-3AD203B41FA5}">
                      <a16:colId xmlns:a16="http://schemas.microsoft.com/office/drawing/2014/main" val="124487099"/>
                    </a:ext>
                  </a:extLst>
                </a:gridCol>
                <a:gridCol w="2904564">
                  <a:extLst>
                    <a:ext uri="{9D8B030D-6E8A-4147-A177-3AD203B41FA5}">
                      <a16:colId xmlns:a16="http://schemas.microsoft.com/office/drawing/2014/main" val="878875047"/>
                    </a:ext>
                  </a:extLst>
                </a:gridCol>
                <a:gridCol w="3189588">
                  <a:extLst>
                    <a:ext uri="{9D8B030D-6E8A-4147-A177-3AD203B41FA5}">
                      <a16:colId xmlns:a16="http://schemas.microsoft.com/office/drawing/2014/main" val="235598317"/>
                    </a:ext>
                  </a:extLst>
                </a:gridCol>
              </a:tblGrid>
              <a:tr h="352068">
                <a:tc>
                  <a:txBody>
                    <a:bodyPr/>
                    <a:lstStyle/>
                    <a:p>
                      <a:pPr algn="ctr"/>
                      <a:r>
                        <a:rPr lang="en-US"/>
                        <a:t>Choledochal cyst type</a:t>
                      </a:r>
                    </a:p>
                  </a:txBody>
                  <a:tcPr/>
                </a:tc>
                <a:tc>
                  <a:txBody>
                    <a:bodyPr/>
                    <a:lstStyle/>
                    <a:p>
                      <a:pPr algn="ctr"/>
                      <a:r>
                        <a:rPr lang="en-US"/>
                        <a:t>Incidence</a:t>
                      </a:r>
                    </a:p>
                  </a:txBody>
                  <a:tcPr/>
                </a:tc>
                <a:tc>
                  <a:txBody>
                    <a:bodyPr/>
                    <a:lstStyle/>
                    <a:p>
                      <a:pPr algn="ctr"/>
                      <a:r>
                        <a:rPr lang="en-US"/>
                        <a:t>Defining features</a:t>
                      </a:r>
                    </a:p>
                  </a:txBody>
                  <a:tcPr/>
                </a:tc>
                <a:extLst>
                  <a:ext uri="{0D108BD9-81ED-4DB2-BD59-A6C34878D82A}">
                    <a16:rowId xmlns:a16="http://schemas.microsoft.com/office/drawing/2014/main" val="178485224"/>
                  </a:ext>
                </a:extLst>
              </a:tr>
              <a:tr h="847184">
                <a:tc>
                  <a:txBody>
                    <a:bodyPr/>
                    <a:lstStyle/>
                    <a:p>
                      <a:pPr algn="l"/>
                      <a:r>
                        <a:rPr lang="en-US"/>
                        <a:t>Type IA</a:t>
                      </a:r>
                    </a:p>
                  </a:txBody>
                  <a:tcPr/>
                </a:tc>
                <a:tc rowSpan="3">
                  <a:txBody>
                    <a:bodyPr/>
                    <a:lstStyle/>
                    <a:p>
                      <a:pPr algn="ctr"/>
                      <a:r>
                        <a:rPr lang="en-US"/>
                        <a:t>50%-80%</a:t>
                      </a:r>
                    </a:p>
                  </a:txBody>
                  <a:tcPr/>
                </a:tc>
                <a:tc>
                  <a:txBody>
                    <a:bodyPr/>
                    <a:lstStyle/>
                    <a:p>
                      <a:pPr lvl="0">
                        <a:buNone/>
                      </a:pPr>
                      <a:r>
                        <a:rPr lang="en-US" sz="1800" b="0" i="0" u="none" strike="noStrike" noProof="0">
                          <a:latin typeface="Calibri"/>
                        </a:rPr>
                        <a:t>Cystic dilation of entire extrahepatic biliary tree with sparing of intrahepatic ducts</a:t>
                      </a:r>
                      <a:endParaRPr lang="en-US"/>
                    </a:p>
                  </a:txBody>
                  <a:tcPr/>
                </a:tc>
                <a:extLst>
                  <a:ext uri="{0D108BD9-81ED-4DB2-BD59-A6C34878D82A}">
                    <a16:rowId xmlns:a16="http://schemas.microsoft.com/office/drawing/2014/main" val="2123270048"/>
                  </a:ext>
                </a:extLst>
              </a:tr>
              <a:tr h="596167">
                <a:tc>
                  <a:txBody>
                    <a:bodyPr/>
                    <a:lstStyle/>
                    <a:p>
                      <a:pPr lvl="0" algn="l">
                        <a:buNone/>
                      </a:pPr>
                      <a:r>
                        <a:rPr lang="en-US"/>
                        <a:t>Type IB</a:t>
                      </a:r>
                    </a:p>
                  </a:txBody>
                  <a:tcPr/>
                </a:tc>
                <a:tc vMerge="1">
                  <a:txBody>
                    <a:bodyPr/>
                    <a:lstStyle/>
                    <a:p>
                      <a:endParaRPr lang="en-US"/>
                    </a:p>
                  </a:txBody>
                  <a:tcPr/>
                </a:tc>
                <a:tc>
                  <a:txBody>
                    <a:bodyPr/>
                    <a:lstStyle/>
                    <a:p>
                      <a:pPr lvl="0">
                        <a:buNone/>
                      </a:pPr>
                      <a:r>
                        <a:rPr lang="en-US" sz="1800" b="0" i="0" u="none" strike="noStrike" noProof="0">
                          <a:latin typeface="Calibri"/>
                        </a:rPr>
                        <a:t>Focal, segmental dilation of extrahepatic biliary tree</a:t>
                      </a:r>
                      <a:endParaRPr lang="en-US"/>
                    </a:p>
                  </a:txBody>
                  <a:tcPr/>
                </a:tc>
                <a:extLst>
                  <a:ext uri="{0D108BD9-81ED-4DB2-BD59-A6C34878D82A}">
                    <a16:rowId xmlns:a16="http://schemas.microsoft.com/office/drawing/2014/main" val="3653235092"/>
                  </a:ext>
                </a:extLst>
              </a:tr>
              <a:tr h="891173">
                <a:tc>
                  <a:txBody>
                    <a:bodyPr/>
                    <a:lstStyle/>
                    <a:p>
                      <a:pPr lvl="0" algn="l">
                        <a:buNone/>
                      </a:pPr>
                      <a:r>
                        <a:rPr lang="en-US"/>
                        <a:t>Type IC</a:t>
                      </a:r>
                    </a:p>
                  </a:txBody>
                  <a:tcPr/>
                </a:tc>
                <a:tc vMerge="1">
                  <a:txBody>
                    <a:bodyPr/>
                    <a:lstStyle/>
                    <a:p>
                      <a:endParaRPr lang="en-US"/>
                    </a:p>
                  </a:txBody>
                  <a:tcPr/>
                </a:tc>
                <a:tc>
                  <a:txBody>
                    <a:bodyPr/>
                    <a:lstStyle/>
                    <a:p>
                      <a:pPr lvl="0">
                        <a:buNone/>
                      </a:pPr>
                      <a:r>
                        <a:rPr lang="en-US" sz="1800" b="0" i="0" u="none" strike="noStrike" noProof="0">
                          <a:latin typeface="Calibri"/>
                        </a:rPr>
                        <a:t>Fusiform dilation of entire extrahepatic biliary tree extending into intrahepatic duct</a:t>
                      </a:r>
                      <a:endParaRPr lang="en-US"/>
                    </a:p>
                  </a:txBody>
                  <a:tcPr/>
                </a:tc>
                <a:extLst>
                  <a:ext uri="{0D108BD9-81ED-4DB2-BD59-A6C34878D82A}">
                    <a16:rowId xmlns:a16="http://schemas.microsoft.com/office/drawing/2014/main" val="3877894944"/>
                  </a:ext>
                </a:extLst>
              </a:tr>
              <a:tr h="352068">
                <a:tc>
                  <a:txBody>
                    <a:bodyPr/>
                    <a:lstStyle/>
                    <a:p>
                      <a:pPr algn="l"/>
                      <a:r>
                        <a:rPr lang="en-US"/>
                        <a:t>Type II</a:t>
                      </a:r>
                    </a:p>
                  </a:txBody>
                  <a:tcPr/>
                </a:tc>
                <a:tc>
                  <a:txBody>
                    <a:bodyPr/>
                    <a:lstStyle/>
                    <a:p>
                      <a:pPr algn="ctr"/>
                      <a:r>
                        <a:rPr lang="en-US"/>
                        <a:t>2%</a:t>
                      </a:r>
                    </a:p>
                  </a:txBody>
                  <a:tcPr/>
                </a:tc>
                <a:tc>
                  <a:txBody>
                    <a:bodyPr/>
                    <a:lstStyle/>
                    <a:p>
                      <a:pPr lvl="0">
                        <a:buNone/>
                      </a:pPr>
                      <a:r>
                        <a:rPr lang="en-US" sz="1800" b="0" i="0" u="none" strike="noStrike" noProof="0">
                          <a:latin typeface="Calibri"/>
                        </a:rPr>
                        <a:t>Saccular diverticulum of CBD</a:t>
                      </a:r>
                      <a:endParaRPr lang="en-US"/>
                    </a:p>
                  </a:txBody>
                  <a:tcPr/>
                </a:tc>
                <a:extLst>
                  <a:ext uri="{0D108BD9-81ED-4DB2-BD59-A6C34878D82A}">
                    <a16:rowId xmlns:a16="http://schemas.microsoft.com/office/drawing/2014/main" val="563753050"/>
                  </a:ext>
                </a:extLst>
              </a:tr>
              <a:tr h="847184">
                <a:tc>
                  <a:txBody>
                    <a:bodyPr/>
                    <a:lstStyle/>
                    <a:p>
                      <a:pPr algn="l"/>
                      <a:r>
                        <a:rPr lang="en-US"/>
                        <a:t>Type III: </a:t>
                      </a:r>
                      <a:r>
                        <a:rPr lang="en-US" i="1"/>
                        <a:t>"choledococele"</a:t>
                      </a:r>
                      <a:endParaRPr lang="en-US"/>
                    </a:p>
                  </a:txBody>
                  <a:tcPr/>
                </a:tc>
                <a:tc>
                  <a:txBody>
                    <a:bodyPr/>
                    <a:lstStyle/>
                    <a:p>
                      <a:pPr lvl="0" algn="ctr">
                        <a:buNone/>
                      </a:pPr>
                      <a:r>
                        <a:rPr lang="en-US" sz="1800" b="0" i="0" u="none" strike="noStrike" noProof="0">
                          <a:latin typeface="Calibri"/>
                        </a:rPr>
                        <a:t>1.4%–4.5%</a:t>
                      </a:r>
                      <a:endParaRPr lang="en-US"/>
                    </a:p>
                  </a:txBody>
                  <a:tcPr/>
                </a:tc>
                <a:tc>
                  <a:txBody>
                    <a:bodyPr/>
                    <a:lstStyle/>
                    <a:p>
                      <a:pPr lvl="0">
                        <a:buNone/>
                      </a:pPr>
                      <a:r>
                        <a:rPr lang="en-US" sz="1800" b="0" i="0" u="none" strike="noStrike" noProof="0">
                          <a:latin typeface="Calibri"/>
                        </a:rPr>
                        <a:t>Cystic dilation of intramural portion of distal CBD with bulge into the duodenum</a:t>
                      </a:r>
                      <a:endParaRPr lang="en-US"/>
                    </a:p>
                  </a:txBody>
                  <a:tcPr/>
                </a:tc>
                <a:extLst>
                  <a:ext uri="{0D108BD9-81ED-4DB2-BD59-A6C34878D82A}">
                    <a16:rowId xmlns:a16="http://schemas.microsoft.com/office/drawing/2014/main" val="1296653495"/>
                  </a:ext>
                </a:extLst>
              </a:tr>
              <a:tr h="596167">
                <a:tc>
                  <a:txBody>
                    <a:bodyPr/>
                    <a:lstStyle/>
                    <a:p>
                      <a:pPr algn="l"/>
                      <a:r>
                        <a:rPr lang="en-US"/>
                        <a:t>Type IVA</a:t>
                      </a:r>
                    </a:p>
                  </a:txBody>
                  <a:tcPr/>
                </a:tc>
                <a:tc rowSpan="2">
                  <a:txBody>
                    <a:bodyPr/>
                    <a:lstStyle/>
                    <a:p>
                      <a:pPr algn="ctr"/>
                      <a:r>
                        <a:rPr lang="en-US"/>
                        <a:t>15%-35%</a:t>
                      </a:r>
                    </a:p>
                  </a:txBody>
                  <a:tcPr/>
                </a:tc>
                <a:tc>
                  <a:txBody>
                    <a:bodyPr/>
                    <a:lstStyle/>
                    <a:p>
                      <a:pPr lvl="0">
                        <a:buNone/>
                      </a:pPr>
                      <a:r>
                        <a:rPr lang="en-US" sz="1800" b="0" i="0" u="none" strike="noStrike" noProof="0">
                          <a:latin typeface="Calibri"/>
                        </a:rPr>
                        <a:t>Intrahepatic and extrahepatic dilation of biliary ducts</a:t>
                      </a:r>
                      <a:endParaRPr lang="en-US"/>
                    </a:p>
                  </a:txBody>
                  <a:tcPr/>
                </a:tc>
                <a:extLst>
                  <a:ext uri="{0D108BD9-81ED-4DB2-BD59-A6C34878D82A}">
                    <a16:rowId xmlns:a16="http://schemas.microsoft.com/office/drawing/2014/main" val="1497967055"/>
                  </a:ext>
                </a:extLst>
              </a:tr>
              <a:tr h="596167">
                <a:tc>
                  <a:txBody>
                    <a:bodyPr/>
                    <a:lstStyle/>
                    <a:p>
                      <a:pPr lvl="0" algn="l">
                        <a:buNone/>
                      </a:pPr>
                      <a:r>
                        <a:rPr lang="en-US"/>
                        <a:t>Type IVB</a:t>
                      </a:r>
                    </a:p>
                  </a:txBody>
                  <a:tcPr/>
                </a:tc>
                <a:tc vMerge="1">
                  <a:txBody>
                    <a:bodyPr/>
                    <a:lstStyle/>
                    <a:p>
                      <a:endParaRPr lang="en-US"/>
                    </a:p>
                  </a:txBody>
                  <a:tcPr/>
                </a:tc>
                <a:tc>
                  <a:txBody>
                    <a:bodyPr/>
                    <a:lstStyle/>
                    <a:p>
                      <a:pPr lvl="0">
                        <a:buNone/>
                      </a:pPr>
                      <a:r>
                        <a:rPr lang="en-US" sz="1800" b="0" i="0" u="none" strike="noStrike" noProof="0">
                          <a:latin typeface="Calibri"/>
                        </a:rPr>
                        <a:t>Multiple dilation of extrahepatic biliary tree only</a:t>
                      </a:r>
                      <a:endParaRPr lang="en-US"/>
                    </a:p>
                  </a:txBody>
                  <a:tcPr/>
                </a:tc>
                <a:extLst>
                  <a:ext uri="{0D108BD9-81ED-4DB2-BD59-A6C34878D82A}">
                    <a16:rowId xmlns:a16="http://schemas.microsoft.com/office/drawing/2014/main" val="2028588818"/>
                  </a:ext>
                </a:extLst>
              </a:tr>
              <a:tr h="596167">
                <a:tc>
                  <a:txBody>
                    <a:bodyPr/>
                    <a:lstStyle/>
                    <a:p>
                      <a:pPr algn="l"/>
                      <a:r>
                        <a:rPr lang="en-US"/>
                        <a:t>Type V: </a:t>
                      </a:r>
                      <a:r>
                        <a:rPr lang="en-US" i="1"/>
                        <a:t>"Caroli's disease"</a:t>
                      </a:r>
                    </a:p>
                  </a:txBody>
                  <a:tcPr/>
                </a:tc>
                <a:tc>
                  <a:txBody>
                    <a:bodyPr/>
                    <a:lstStyle/>
                    <a:p>
                      <a:pPr algn="ctr"/>
                      <a:r>
                        <a:rPr lang="en-US"/>
                        <a:t>20%</a:t>
                      </a:r>
                    </a:p>
                  </a:txBody>
                  <a:tcPr/>
                </a:tc>
                <a:tc>
                  <a:txBody>
                    <a:bodyPr/>
                    <a:lstStyle/>
                    <a:p>
                      <a:pPr lvl="0">
                        <a:buNone/>
                      </a:pPr>
                      <a:r>
                        <a:rPr lang="en-US" sz="1800" b="0" i="0" u="none" strike="noStrike" noProof="0">
                          <a:latin typeface="Calibri"/>
                        </a:rPr>
                        <a:t>Multiple dilation of intrahepatic biliary ducts</a:t>
                      </a:r>
                      <a:endParaRPr lang="en-US"/>
                    </a:p>
                  </a:txBody>
                  <a:tcPr/>
                </a:tc>
                <a:extLst>
                  <a:ext uri="{0D108BD9-81ED-4DB2-BD59-A6C34878D82A}">
                    <a16:rowId xmlns:a16="http://schemas.microsoft.com/office/drawing/2014/main" val="2264640543"/>
                  </a:ext>
                </a:extLst>
              </a:tr>
            </a:tbl>
          </a:graphicData>
        </a:graphic>
      </p:graphicFrame>
      <p:sp>
        <p:nvSpPr>
          <p:cNvPr id="6" name="TextBox 5">
            <a:extLst>
              <a:ext uri="{FF2B5EF4-FFF2-40B4-BE49-F238E27FC236}">
                <a16:creationId xmlns:a16="http://schemas.microsoft.com/office/drawing/2014/main" id="{B0A7B9B8-D3E4-40AC-A597-58C7E97A5D5D}"/>
              </a:ext>
            </a:extLst>
          </p:cNvPr>
          <p:cNvSpPr txBox="1"/>
          <p:nvPr/>
        </p:nvSpPr>
        <p:spPr>
          <a:xfrm>
            <a:off x="199261" y="6378795"/>
            <a:ext cx="35072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bg1"/>
                </a:solidFill>
              </a:rPr>
              <a:t>* Compiled from Bhavsar et al 2012</a:t>
            </a:r>
          </a:p>
        </p:txBody>
      </p:sp>
    </p:spTree>
    <p:extLst>
      <p:ext uri="{BB962C8B-B14F-4D97-AF65-F5344CB8AC3E}">
        <p14:creationId xmlns:p14="http://schemas.microsoft.com/office/powerpoint/2010/main" val="1523810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0739-8A4A-407D-8255-7819E39172CC}"/>
              </a:ext>
            </a:extLst>
          </p:cNvPr>
          <p:cNvSpPr>
            <a:spLocks noGrp="1"/>
          </p:cNvSpPr>
          <p:nvPr>
            <p:ph type="title"/>
          </p:nvPr>
        </p:nvSpPr>
        <p:spPr>
          <a:xfrm>
            <a:off x="350857" y="122058"/>
            <a:ext cx="7886700" cy="1325563"/>
          </a:xfrm>
        </p:spPr>
        <p:txBody>
          <a:bodyPr/>
          <a:lstStyle/>
          <a:p>
            <a:r>
              <a:rPr lang="en-US" i="1" dirty="0">
                <a:solidFill>
                  <a:schemeClr val="bg1"/>
                </a:solidFill>
                <a:cs typeface="Calibri Light"/>
              </a:rPr>
              <a:t>Background (cont.)</a:t>
            </a:r>
            <a:endParaRPr lang="en-US" i="1" dirty="0">
              <a:solidFill>
                <a:schemeClr val="bg1"/>
              </a:solidFill>
            </a:endParaRPr>
          </a:p>
        </p:txBody>
      </p:sp>
      <p:sp>
        <p:nvSpPr>
          <p:cNvPr id="3" name="Content Placeholder 2">
            <a:extLst>
              <a:ext uri="{FF2B5EF4-FFF2-40B4-BE49-F238E27FC236}">
                <a16:creationId xmlns:a16="http://schemas.microsoft.com/office/drawing/2014/main" id="{E3D32FAA-3305-4970-932F-D98DF94E2E36}"/>
              </a:ext>
            </a:extLst>
          </p:cNvPr>
          <p:cNvSpPr>
            <a:spLocks noGrp="1"/>
          </p:cNvSpPr>
          <p:nvPr>
            <p:ph idx="1"/>
          </p:nvPr>
        </p:nvSpPr>
        <p:spPr/>
        <p:txBody>
          <a:bodyPr vert="horz" lIns="91440" tIns="45720" rIns="91440" bIns="45720" rtlCol="0" anchor="t">
            <a:normAutofit/>
          </a:bodyPr>
          <a:lstStyle/>
          <a:p>
            <a:r>
              <a:rPr lang="en-US" dirty="0">
                <a:solidFill>
                  <a:schemeClr val="bg1"/>
                </a:solidFill>
                <a:ea typeface="+mn-lt"/>
                <a:cs typeface="+mn-lt"/>
              </a:rPr>
              <a:t>Choledochal cysts are mostly present in children in the first year of life</a:t>
            </a:r>
            <a:endParaRPr lang="en-US" dirty="0">
              <a:solidFill>
                <a:schemeClr val="bg1"/>
              </a:solidFill>
              <a:cs typeface="Calibri"/>
            </a:endParaRPr>
          </a:p>
          <a:p>
            <a:pPr lvl="1"/>
            <a:r>
              <a:rPr lang="en-US" dirty="0">
                <a:solidFill>
                  <a:schemeClr val="bg1"/>
                </a:solidFill>
                <a:ea typeface="+mn-lt"/>
                <a:cs typeface="+mn-lt"/>
              </a:rPr>
              <a:t>Increasingly diagnosed in older children and adults that present with cyst complications</a:t>
            </a:r>
          </a:p>
          <a:p>
            <a:pPr marL="457200" lvl="1" indent="0">
              <a:buNone/>
            </a:pPr>
            <a:endParaRPr lang="en-US" dirty="0">
              <a:solidFill>
                <a:schemeClr val="bg1"/>
              </a:solidFill>
              <a:ea typeface="+mn-lt"/>
              <a:cs typeface="+mn-lt"/>
            </a:endParaRPr>
          </a:p>
          <a:p>
            <a:r>
              <a:rPr lang="en-US" dirty="0">
                <a:solidFill>
                  <a:schemeClr val="bg1"/>
                </a:solidFill>
                <a:ea typeface="+mn-lt"/>
                <a:cs typeface="+mn-lt"/>
              </a:rPr>
              <a:t>Biliary duct malformations are rare entities - exact etiology is unclear and remains debatable</a:t>
            </a:r>
          </a:p>
          <a:p>
            <a:pPr lvl="1"/>
            <a:r>
              <a:rPr lang="en-US" dirty="0">
                <a:solidFill>
                  <a:schemeClr val="bg1"/>
                </a:solidFill>
                <a:ea typeface="+mn-lt"/>
                <a:cs typeface="+mn-lt"/>
              </a:rPr>
              <a:t>Abnormal connection between common bile duct and pancreatic duct</a:t>
            </a:r>
          </a:p>
          <a:p>
            <a:pPr lvl="1"/>
            <a:r>
              <a:rPr lang="en-US" dirty="0">
                <a:solidFill>
                  <a:schemeClr val="bg1"/>
                </a:solidFill>
                <a:ea typeface="+mn-lt"/>
                <a:cs typeface="+mn-lt"/>
              </a:rPr>
              <a:t>Association with other developmental anomalies</a:t>
            </a:r>
          </a:p>
          <a:p>
            <a:endParaRPr lang="en-US" dirty="0">
              <a:solidFill>
                <a:srgbClr val="000000"/>
              </a:solidFill>
              <a:ea typeface="+mn-lt"/>
              <a:cs typeface="+mn-lt"/>
            </a:endParaRPr>
          </a:p>
        </p:txBody>
      </p:sp>
    </p:spTree>
    <p:extLst>
      <p:ext uri="{BB962C8B-B14F-4D97-AF65-F5344CB8AC3E}">
        <p14:creationId xmlns:p14="http://schemas.microsoft.com/office/powerpoint/2010/main" val="193656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A26D-517A-461B-B49E-7361235D14D4}"/>
              </a:ext>
            </a:extLst>
          </p:cNvPr>
          <p:cNvSpPr>
            <a:spLocks noGrp="1"/>
          </p:cNvSpPr>
          <p:nvPr>
            <p:ph type="title"/>
          </p:nvPr>
        </p:nvSpPr>
        <p:spPr>
          <a:xfrm>
            <a:off x="142514" y="-83807"/>
            <a:ext cx="7886700" cy="1325563"/>
          </a:xfrm>
        </p:spPr>
        <p:txBody>
          <a:bodyPr/>
          <a:lstStyle/>
          <a:p>
            <a:r>
              <a:rPr lang="en-US" i="1" dirty="0">
                <a:solidFill>
                  <a:schemeClr val="bg1"/>
                </a:solidFill>
                <a:cs typeface="Calibri Light"/>
              </a:rPr>
              <a:t>Incidence of choledochal cysts</a:t>
            </a:r>
            <a:endParaRPr lang="en-US" i="1" dirty="0">
              <a:solidFill>
                <a:schemeClr val="bg1"/>
              </a:solidFill>
            </a:endParaRPr>
          </a:p>
        </p:txBody>
      </p:sp>
      <p:sp>
        <p:nvSpPr>
          <p:cNvPr id="3" name="Content Placeholder 2">
            <a:extLst>
              <a:ext uri="{FF2B5EF4-FFF2-40B4-BE49-F238E27FC236}">
                <a16:creationId xmlns:a16="http://schemas.microsoft.com/office/drawing/2014/main" id="{132ABE02-2985-45E2-8125-97B0B16519DF}"/>
              </a:ext>
            </a:extLst>
          </p:cNvPr>
          <p:cNvSpPr>
            <a:spLocks noGrp="1"/>
          </p:cNvSpPr>
          <p:nvPr>
            <p:ph idx="1"/>
          </p:nvPr>
        </p:nvSpPr>
        <p:spPr>
          <a:xfrm>
            <a:off x="349049" y="1588998"/>
            <a:ext cx="8445902" cy="4351338"/>
          </a:xfrm>
        </p:spPr>
        <p:txBody>
          <a:bodyPr vert="horz" lIns="91440" tIns="45720" rIns="91440" bIns="45720" rtlCol="0" anchor="t">
            <a:noAutofit/>
          </a:bodyPr>
          <a:lstStyle/>
          <a:p>
            <a:r>
              <a:rPr lang="en-US" sz="2600" dirty="0">
                <a:solidFill>
                  <a:schemeClr val="bg1"/>
                </a:solidFill>
                <a:ea typeface="+mn-lt"/>
                <a:cs typeface="+mn-lt"/>
              </a:rPr>
              <a:t>Western populations – 1:100,000 to 1:150,000</a:t>
            </a:r>
          </a:p>
          <a:p>
            <a:pPr lvl="1"/>
            <a:r>
              <a:rPr lang="en-US" sz="2600" dirty="0">
                <a:solidFill>
                  <a:schemeClr val="bg1"/>
                </a:solidFill>
                <a:ea typeface="+mn-lt"/>
                <a:cs typeface="+mn-lt"/>
              </a:rPr>
              <a:t>Higher incidence in Asian countries - up to 1:13000 in Japan</a:t>
            </a:r>
            <a:endParaRPr lang="en-US" sz="2600" dirty="0">
              <a:solidFill>
                <a:schemeClr val="bg1"/>
              </a:solidFill>
              <a:cs typeface="Calibri"/>
            </a:endParaRPr>
          </a:p>
          <a:p>
            <a:pPr marL="457200" lvl="1" indent="0">
              <a:buNone/>
            </a:pPr>
            <a:endParaRPr lang="en-US" sz="2600" dirty="0">
              <a:solidFill>
                <a:schemeClr val="bg1"/>
              </a:solidFill>
              <a:ea typeface="+mn-lt"/>
              <a:cs typeface="+mn-lt"/>
            </a:endParaRPr>
          </a:p>
          <a:p>
            <a:r>
              <a:rPr lang="en-US" sz="2600" dirty="0">
                <a:solidFill>
                  <a:schemeClr val="bg1"/>
                </a:solidFill>
                <a:ea typeface="+mn-lt"/>
                <a:cs typeface="+mn-lt"/>
              </a:rPr>
              <a:t>Four times more common in females than males </a:t>
            </a:r>
          </a:p>
          <a:p>
            <a:pPr marL="0" indent="0">
              <a:buNone/>
            </a:pPr>
            <a:endParaRPr lang="en-US" sz="2600" dirty="0">
              <a:solidFill>
                <a:schemeClr val="bg1"/>
              </a:solidFill>
              <a:ea typeface="+mn-lt"/>
              <a:cs typeface="+mn-lt"/>
            </a:endParaRPr>
          </a:p>
          <a:p>
            <a:r>
              <a:rPr lang="en-US" sz="2600" dirty="0">
                <a:solidFill>
                  <a:schemeClr val="bg1"/>
                </a:solidFill>
                <a:ea typeface="+mn-lt"/>
                <a:cs typeface="+mn-lt"/>
              </a:rPr>
              <a:t>In the past, majority of cases were reported in children, although more recent series report equal numbers in adults and children.</a:t>
            </a:r>
            <a:endParaRPr lang="en-US" sz="2600" dirty="0">
              <a:solidFill>
                <a:schemeClr val="bg1"/>
              </a:solidFill>
              <a:cs typeface="Calibri"/>
            </a:endParaRPr>
          </a:p>
          <a:p>
            <a:pPr marL="0" indent="0">
              <a:buNone/>
            </a:pPr>
            <a:endParaRPr lang="en-US" sz="2600" dirty="0">
              <a:solidFill>
                <a:schemeClr val="bg1"/>
              </a:solidFill>
              <a:cs typeface="Calibri"/>
            </a:endParaRPr>
          </a:p>
          <a:p>
            <a:pPr marL="0" indent="0">
              <a:buNone/>
            </a:pPr>
            <a:endParaRPr lang="en-US" sz="2600" dirty="0">
              <a:solidFill>
                <a:schemeClr val="bg1"/>
              </a:solidFill>
              <a:cs typeface="Calibri"/>
            </a:endParaRPr>
          </a:p>
          <a:p>
            <a:endParaRPr lang="en-US" sz="2600" dirty="0">
              <a:solidFill>
                <a:schemeClr val="bg1"/>
              </a:solidFill>
              <a:cs typeface="Calibri"/>
            </a:endParaRPr>
          </a:p>
        </p:txBody>
      </p:sp>
    </p:spTree>
    <p:extLst>
      <p:ext uri="{BB962C8B-B14F-4D97-AF65-F5344CB8AC3E}">
        <p14:creationId xmlns:p14="http://schemas.microsoft.com/office/powerpoint/2010/main" val="631640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32B7-3892-45A9-9DC2-93FBAA5B0E26}"/>
              </a:ext>
            </a:extLst>
          </p:cNvPr>
          <p:cNvSpPr>
            <a:spLocks noGrp="1"/>
          </p:cNvSpPr>
          <p:nvPr>
            <p:ph type="title"/>
          </p:nvPr>
        </p:nvSpPr>
        <p:spPr>
          <a:xfrm>
            <a:off x="115747" y="18255"/>
            <a:ext cx="8912506" cy="1325563"/>
          </a:xfrm>
        </p:spPr>
        <p:txBody>
          <a:bodyPr>
            <a:normAutofit/>
          </a:bodyPr>
          <a:lstStyle/>
          <a:p>
            <a:r>
              <a:rPr lang="en-US" sz="4100" i="1" dirty="0">
                <a:solidFill>
                  <a:schemeClr val="bg1"/>
                </a:solidFill>
                <a:cs typeface="Calibri Light"/>
              </a:rPr>
              <a:t>Clinical presentation of choledochal cysts</a:t>
            </a:r>
            <a:endParaRPr lang="en-US" sz="4100" i="1" dirty="0">
              <a:solidFill>
                <a:schemeClr val="bg1"/>
              </a:solidFill>
            </a:endParaRPr>
          </a:p>
        </p:txBody>
      </p:sp>
      <p:sp>
        <p:nvSpPr>
          <p:cNvPr id="3" name="Content Placeholder 2">
            <a:extLst>
              <a:ext uri="{FF2B5EF4-FFF2-40B4-BE49-F238E27FC236}">
                <a16:creationId xmlns:a16="http://schemas.microsoft.com/office/drawing/2014/main" id="{16430D7D-8C2D-4F78-889B-10CDE39F11F4}"/>
              </a:ext>
            </a:extLst>
          </p:cNvPr>
          <p:cNvSpPr>
            <a:spLocks noGrp="1"/>
          </p:cNvSpPr>
          <p:nvPr>
            <p:ph idx="1"/>
          </p:nvPr>
        </p:nvSpPr>
        <p:spPr/>
        <p:txBody>
          <a:bodyPr vert="horz" lIns="91440" tIns="45720" rIns="91440" bIns="45720" rtlCol="0" anchor="t">
            <a:normAutofit lnSpcReduction="10000"/>
          </a:bodyPr>
          <a:lstStyle/>
          <a:p>
            <a:r>
              <a:rPr lang="en-US" dirty="0">
                <a:solidFill>
                  <a:schemeClr val="bg1"/>
                </a:solidFill>
                <a:cs typeface="Calibri"/>
              </a:rPr>
              <a:t>80% of patients present before age 10</a:t>
            </a:r>
          </a:p>
          <a:p>
            <a:pPr marL="0" indent="0">
              <a:buNone/>
            </a:pPr>
            <a:endParaRPr lang="en-US" dirty="0">
              <a:solidFill>
                <a:schemeClr val="bg1"/>
              </a:solidFill>
              <a:cs typeface="Calibri"/>
            </a:endParaRPr>
          </a:p>
          <a:p>
            <a:r>
              <a:rPr lang="en-US" b="1" dirty="0">
                <a:solidFill>
                  <a:schemeClr val="bg1"/>
                </a:solidFill>
                <a:cs typeface="Calibri"/>
              </a:rPr>
              <a:t>Classic triad</a:t>
            </a:r>
            <a:r>
              <a:rPr lang="en-US" dirty="0">
                <a:solidFill>
                  <a:schemeClr val="bg1"/>
                </a:solidFill>
                <a:cs typeface="Calibri"/>
              </a:rPr>
              <a:t>: </a:t>
            </a:r>
            <a:r>
              <a:rPr lang="en-US" u="sng" dirty="0">
                <a:solidFill>
                  <a:schemeClr val="bg1"/>
                </a:solidFill>
                <a:cs typeface="Calibri"/>
              </a:rPr>
              <a:t>abdominal pain, jaundice, and a palpable mass</a:t>
            </a:r>
            <a:endParaRPr lang="en-US" b="1" i="1" u="sng" dirty="0">
              <a:solidFill>
                <a:schemeClr val="bg1"/>
              </a:solidFill>
              <a:cs typeface="Calibri"/>
            </a:endParaRPr>
          </a:p>
          <a:p>
            <a:pPr lvl="1"/>
            <a:r>
              <a:rPr lang="en-US" i="1" dirty="0">
                <a:solidFill>
                  <a:schemeClr val="bg1"/>
                </a:solidFill>
                <a:cs typeface="Calibri"/>
              </a:rPr>
              <a:t>Most patients only have 1-2 elements of triad.</a:t>
            </a:r>
            <a:endParaRPr lang="en-US" dirty="0">
              <a:solidFill>
                <a:schemeClr val="bg1"/>
              </a:solidFill>
              <a:cs typeface="Calibri"/>
            </a:endParaRPr>
          </a:p>
          <a:p>
            <a:pPr marL="457200" lvl="1" indent="0">
              <a:buNone/>
            </a:pPr>
            <a:endParaRPr lang="en-US" i="1" dirty="0">
              <a:solidFill>
                <a:schemeClr val="bg1"/>
              </a:solidFill>
              <a:cs typeface="Calibri"/>
            </a:endParaRPr>
          </a:p>
          <a:p>
            <a:r>
              <a:rPr lang="en-US" dirty="0">
                <a:solidFill>
                  <a:schemeClr val="bg1"/>
                </a:solidFill>
                <a:cs typeface="Calibri"/>
              </a:rPr>
              <a:t>Other symptoms include </a:t>
            </a:r>
            <a:r>
              <a:rPr lang="en-US" dirty="0">
                <a:solidFill>
                  <a:schemeClr val="bg1"/>
                </a:solidFill>
                <a:ea typeface="+mn-lt"/>
                <a:cs typeface="+mn-lt"/>
              </a:rPr>
              <a:t>nausea, vomiting, fever, pruritus, and weight loss.</a:t>
            </a:r>
          </a:p>
          <a:p>
            <a:pPr lvl="1"/>
            <a:r>
              <a:rPr lang="en-US" dirty="0">
                <a:solidFill>
                  <a:schemeClr val="bg1"/>
                </a:solidFill>
                <a:ea typeface="+mn-lt"/>
                <a:cs typeface="+mn-lt"/>
              </a:rPr>
              <a:t>Infants: obstructive jaundice and abdominal masses</a:t>
            </a:r>
          </a:p>
          <a:p>
            <a:pPr lvl="1"/>
            <a:r>
              <a:rPr lang="en-US" dirty="0">
                <a:solidFill>
                  <a:schemeClr val="bg1"/>
                </a:solidFill>
                <a:ea typeface="+mn-lt"/>
                <a:cs typeface="+mn-lt"/>
              </a:rPr>
              <a:t>Children: abdominal pain and nausea/vomiting</a:t>
            </a:r>
          </a:p>
          <a:p>
            <a:pPr lvl="1"/>
            <a:r>
              <a:rPr lang="en-US" dirty="0">
                <a:solidFill>
                  <a:schemeClr val="bg1"/>
                </a:solidFill>
                <a:ea typeface="+mn-lt"/>
                <a:cs typeface="+mn-lt"/>
              </a:rPr>
              <a:t>Adults: pain, fever, nausea/vomiting, and jaundice</a:t>
            </a:r>
            <a:endParaRPr lang="en-US" dirty="0">
              <a:solidFill>
                <a:schemeClr val="bg1"/>
              </a:solidFill>
              <a:cs typeface="Calibri"/>
            </a:endParaRPr>
          </a:p>
        </p:txBody>
      </p:sp>
    </p:spTree>
    <p:extLst>
      <p:ext uri="{BB962C8B-B14F-4D97-AF65-F5344CB8AC3E}">
        <p14:creationId xmlns:p14="http://schemas.microsoft.com/office/powerpoint/2010/main" val="13158360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TotalTime>
  <Words>1805</Words>
  <Application>Microsoft Macintosh PowerPoint</Application>
  <PresentationFormat>On-screen Show (4:3)</PresentationFormat>
  <Paragraphs>270</Paragraphs>
  <Slides>30</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Spectrum of Magnetic Resonance Imaging in Complicated Choledochal Cysts  </vt:lpstr>
      <vt:lpstr>Disclosure</vt:lpstr>
      <vt:lpstr>Learning objectives</vt:lpstr>
      <vt:lpstr>PowerPoint Presentation</vt:lpstr>
      <vt:lpstr>Background</vt:lpstr>
      <vt:lpstr>PowerPoint Presentation</vt:lpstr>
      <vt:lpstr>Background (cont.)</vt:lpstr>
      <vt:lpstr>Incidence of choledochal cysts</vt:lpstr>
      <vt:lpstr>Clinical presentation of choledochal cysts</vt:lpstr>
      <vt:lpstr>Diagnosis of choledochal cysts</vt:lpstr>
      <vt:lpstr>Complications of choledochal cysts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Implications</vt:lpstr>
      <vt:lpstr>References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Magnetic Resonance Imaging of Choledochal Cyst Types and Complications</dc:title>
  <cp:lastModifiedBy>Albayati, Dina - (dinaalbayati)</cp:lastModifiedBy>
  <cp:revision>41</cp:revision>
  <dcterms:modified xsi:type="dcterms:W3CDTF">2019-10-23T05:45:19Z</dcterms:modified>
</cp:coreProperties>
</file>