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4"/>
  </p:notesMasterIdLst>
  <p:sldIdLst>
    <p:sldId id="256" r:id="rId2"/>
    <p:sldId id="291" r:id="rId3"/>
    <p:sldId id="259" r:id="rId4"/>
    <p:sldId id="282" r:id="rId5"/>
    <p:sldId id="263" r:id="rId6"/>
    <p:sldId id="260" r:id="rId7"/>
    <p:sldId id="261" r:id="rId8"/>
    <p:sldId id="262" r:id="rId9"/>
    <p:sldId id="305" r:id="rId10"/>
    <p:sldId id="280" r:id="rId11"/>
    <p:sldId id="264" r:id="rId12"/>
    <p:sldId id="298" r:id="rId13"/>
    <p:sldId id="299" r:id="rId14"/>
    <p:sldId id="271" r:id="rId15"/>
    <p:sldId id="274" r:id="rId16"/>
    <p:sldId id="276" r:id="rId17"/>
    <p:sldId id="278" r:id="rId18"/>
    <p:sldId id="302" r:id="rId19"/>
    <p:sldId id="277" r:id="rId20"/>
    <p:sldId id="303" r:id="rId21"/>
    <p:sldId id="273" r:id="rId22"/>
    <p:sldId id="292" r:id="rId23"/>
  </p:sldIdLst>
  <p:sldSz cx="6858000" cy="51435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Lato" panose="020F0502020204030203" pitchFamily="34" charset="77"/>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5"/>
    <p:restoredTop sz="95735" autoAdjust="0"/>
  </p:normalViewPr>
  <p:slideViewPr>
    <p:cSldViewPr snapToGrid="0">
      <p:cViewPr varScale="1">
        <p:scale>
          <a:sx n="147" d="100"/>
          <a:sy n="147" d="100"/>
        </p:scale>
        <p:origin x="1456" y="184"/>
      </p:cViewPr>
      <p:guideLst>
        <p:guide orient="horz" pos="162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7C730F3-3AAB-48EF-88B8-00CBA225EB18}" type="slidenum">
              <a:rPr lang="en-US" smtClean="0"/>
              <a:t>12</a:t>
            </a:fld>
            <a:endParaRPr lang="en-US"/>
          </a:p>
        </p:txBody>
      </p:sp>
    </p:spTree>
    <p:extLst>
      <p:ext uri="{BB962C8B-B14F-4D97-AF65-F5344CB8AC3E}">
        <p14:creationId xmlns:p14="http://schemas.microsoft.com/office/powerpoint/2010/main" val="273313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730F3-3AAB-48EF-88B8-00CBA225EB18}" type="slidenum">
              <a:rPr lang="en-US" smtClean="0"/>
              <a:t>13</a:t>
            </a:fld>
            <a:endParaRPr lang="en-US"/>
          </a:p>
        </p:txBody>
      </p:sp>
    </p:spTree>
    <p:extLst>
      <p:ext uri="{BB962C8B-B14F-4D97-AF65-F5344CB8AC3E}">
        <p14:creationId xmlns:p14="http://schemas.microsoft.com/office/powerpoint/2010/main" val="105861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7C730F3-3AAB-48EF-88B8-00CBA225EB18}" type="slidenum">
              <a:rPr lang="en-US" smtClean="0"/>
              <a:t>14</a:t>
            </a:fld>
            <a:endParaRPr lang="en-US"/>
          </a:p>
        </p:txBody>
      </p:sp>
    </p:spTree>
    <p:extLst>
      <p:ext uri="{BB962C8B-B14F-4D97-AF65-F5344CB8AC3E}">
        <p14:creationId xmlns:p14="http://schemas.microsoft.com/office/powerpoint/2010/main" val="2780611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15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2151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Diffuse peritoneal nodularity and enhancement is seen. Nodularity in the</a:t>
            </a:r>
            <a:br>
              <a:rPr lang="en-US" dirty="0"/>
            </a:br>
            <a:r>
              <a:rPr lang="en-US" dirty="0"/>
              <a:t>region of the </a:t>
            </a:r>
            <a:r>
              <a:rPr lang="en-US" dirty="0" err="1"/>
              <a:t>omentum</a:t>
            </a:r>
            <a:r>
              <a:rPr lang="en-US" dirty="0"/>
              <a:t> in the right lower quadrant is seen concerning for</a:t>
            </a:r>
            <a:br>
              <a:rPr lang="en-US" dirty="0"/>
            </a:br>
            <a:r>
              <a:rPr lang="en-US" dirty="0"/>
              <a:t>peritoneal carcinomatosis. In absence of known history of prior malignancy,</a:t>
            </a:r>
            <a:br>
              <a:rPr lang="en-US" dirty="0"/>
            </a:br>
            <a:r>
              <a:rPr lang="en-US" dirty="0"/>
              <a:t>workup for a primary tumor is recommended. Differential of primary serous tumor</a:t>
            </a:r>
            <a:br>
              <a:rPr lang="en-US" dirty="0"/>
            </a:br>
            <a:r>
              <a:rPr lang="en-US" dirty="0"/>
              <a:t>of the peritoneum is also considered. Further characterization with MRI of the</a:t>
            </a:r>
            <a:br>
              <a:rPr lang="en-US" dirty="0"/>
            </a:br>
            <a:r>
              <a:rPr lang="en-US" dirty="0"/>
              <a:t>abdomen with and without contrast will be helpful.</a:t>
            </a:r>
            <a:br>
              <a:rPr lang="en-US" dirty="0"/>
            </a:br>
            <a:endParaRPr lang="en-US" dirty="0"/>
          </a:p>
        </p:txBody>
      </p:sp>
    </p:spTree>
    <p:extLst>
      <p:ext uri="{BB962C8B-B14F-4D97-AF65-F5344CB8AC3E}">
        <p14:creationId xmlns:p14="http://schemas.microsoft.com/office/powerpoint/2010/main" val="2121555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latin typeface="Arial"/>
                <a:ea typeface="Arial"/>
                <a:cs typeface="Arial"/>
                <a:sym typeface="Arial"/>
              </a:rPr>
              <a:t>MARTIN, RHONDA, JOY</a:t>
            </a:r>
            <a:r>
              <a:rPr lang="en-US" sz="1100" b="0" i="0" u="none" strike="noStrike" cap="none" dirty="0">
                <a:solidFill>
                  <a:srgbClr val="000000"/>
                </a:solidFill>
                <a:latin typeface="Arial"/>
                <a:ea typeface="Arial"/>
                <a:cs typeface="Arial"/>
                <a:sym typeface="Arial"/>
              </a:rPr>
              <a:t>  </a:t>
            </a:r>
            <a:r>
              <a:rPr lang="en-US" sz="1100" b="1" i="0" u="none" strike="noStrike" cap="none" dirty="0">
                <a:solidFill>
                  <a:srgbClr val="000000"/>
                </a:solidFill>
                <a:latin typeface="Arial"/>
                <a:ea typeface="Arial"/>
                <a:cs typeface="Arial"/>
                <a:sym typeface="Arial"/>
              </a:rPr>
              <a:t>PID:</a:t>
            </a:r>
            <a:r>
              <a:rPr lang="en-US" sz="1100" b="0" i="0" u="none" strike="noStrike" cap="none" dirty="0">
                <a:solidFill>
                  <a:srgbClr val="000000"/>
                </a:solidFill>
                <a:latin typeface="Arial"/>
                <a:ea typeface="Arial"/>
                <a:cs typeface="Arial"/>
                <a:sym typeface="Arial"/>
              </a:rPr>
              <a:t>  </a:t>
            </a:r>
            <a:r>
              <a:rPr lang="en-US" dirty="0"/>
              <a:t>58-year-old female with shortness of breath and abdominal</a:t>
            </a:r>
            <a:br>
              <a:rPr lang="en-US" dirty="0"/>
            </a:br>
            <a:r>
              <a:rPr lang="en-US" dirty="0"/>
              <a:t>distention. 7/17/2016</a:t>
            </a:r>
            <a:br>
              <a:rPr lang="en-US" dirty="0"/>
            </a:br>
            <a:endParaRPr lang="en-US" dirty="0"/>
          </a:p>
        </p:txBody>
      </p:sp>
    </p:spTree>
    <p:extLst>
      <p:ext uri="{BB962C8B-B14F-4D97-AF65-F5344CB8AC3E}">
        <p14:creationId xmlns:p14="http://schemas.microsoft.com/office/powerpoint/2010/main" val="2710356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CT Again noted is diffuse peritoneal carcinomatosis, with thickening and</a:t>
            </a:r>
            <a:br>
              <a:rPr lang="en-US" dirty="0"/>
            </a:br>
            <a:r>
              <a:rPr lang="en-US" dirty="0"/>
              <a:t>enhancement of the peritoneum. Nodular thickening and enhancement of the </a:t>
            </a:r>
            <a:r>
              <a:rPr lang="en-US" dirty="0" err="1"/>
              <a:t>omentum</a:t>
            </a:r>
            <a:r>
              <a:rPr lang="en-US" dirty="0"/>
              <a:t> diffusely is present for</a:t>
            </a:r>
            <a:br>
              <a:rPr lang="en-US" dirty="0"/>
            </a:br>
            <a:r>
              <a:rPr lang="en-US" dirty="0"/>
              <a:t>example seen in series 7, image 88. Peritoneal nodular thickening and</a:t>
            </a:r>
            <a:br>
              <a:rPr lang="en-US" dirty="0"/>
            </a:br>
            <a:r>
              <a:rPr lang="en-US" dirty="0"/>
              <a:t>enhancement within the abdominopelvic cavity seen for example seen in series 7,</a:t>
            </a:r>
          </a:p>
          <a:p>
            <a:endParaRPr lang="en-US" dirty="0"/>
          </a:p>
          <a:p>
            <a:r>
              <a:rPr lang="en-US" dirty="0"/>
              <a:t>MRI has been interval development of diffuse smooth nodular as well as bulky</a:t>
            </a:r>
            <a:br>
              <a:rPr lang="en-US" dirty="0"/>
            </a:br>
            <a:r>
              <a:rPr lang="en-US" dirty="0"/>
              <a:t>peritoneal implants, with a previously unseen solid conglomerate in the lesser</a:t>
            </a:r>
            <a:br>
              <a:rPr lang="en-US" dirty="0"/>
            </a:br>
            <a:r>
              <a:rPr lang="en-US" dirty="0"/>
              <a:t>sac measuring 1.9 x 4.0 cm anterior to the neck of the pancreas (axial T2 series</a:t>
            </a:r>
            <a:br>
              <a:rPr lang="en-US" dirty="0"/>
            </a:br>
            <a:r>
              <a:rPr lang="en-US" dirty="0"/>
              <a:t>14/image 19).</a:t>
            </a:r>
            <a:br>
              <a:rPr lang="en-US" dirty="0"/>
            </a:br>
            <a:r>
              <a:rPr lang="en-US" sz="1100" b="1" i="0" u="none" strike="noStrike" cap="none" dirty="0">
                <a:solidFill>
                  <a:srgbClr val="000000"/>
                </a:solidFill>
                <a:latin typeface="Arial"/>
                <a:ea typeface="Arial"/>
                <a:cs typeface="Arial"/>
                <a:sym typeface="Arial"/>
              </a:rPr>
              <a:t>MARTIN, RHONDA, JOY</a:t>
            </a:r>
            <a:r>
              <a:rPr lang="en-US" sz="1100" b="0" i="0" u="none" strike="noStrike" cap="none" dirty="0">
                <a:solidFill>
                  <a:srgbClr val="000000"/>
                </a:solidFill>
                <a:latin typeface="Arial"/>
                <a:ea typeface="Arial"/>
                <a:cs typeface="Arial"/>
                <a:sym typeface="Arial"/>
              </a:rPr>
              <a:t>  </a:t>
            </a:r>
            <a:r>
              <a:rPr lang="en-US" sz="1100" b="1" i="0" u="none" strike="noStrike" cap="none" dirty="0">
                <a:solidFill>
                  <a:srgbClr val="000000"/>
                </a:solidFill>
                <a:latin typeface="Arial"/>
                <a:ea typeface="Arial"/>
                <a:cs typeface="Arial"/>
                <a:sym typeface="Arial"/>
              </a:rPr>
              <a:t>PID:</a:t>
            </a:r>
            <a:r>
              <a:rPr lang="en-US" sz="1100" b="0" i="0" u="none" strike="noStrike" cap="none" dirty="0">
                <a:solidFill>
                  <a:srgbClr val="000000"/>
                </a:solidFill>
                <a:latin typeface="Arial"/>
                <a:ea typeface="Arial"/>
                <a:cs typeface="Arial"/>
                <a:sym typeface="Arial"/>
              </a:rPr>
              <a:t>  </a:t>
            </a:r>
            <a:r>
              <a:rPr lang="en-US" dirty="0"/>
              <a:t>58-year-old female with shortness of breath and abdominal</a:t>
            </a:r>
            <a:br>
              <a:rPr lang="en-US" dirty="0"/>
            </a:br>
            <a:r>
              <a:rPr lang="en-US" dirty="0"/>
              <a:t>distention.</a:t>
            </a:r>
            <a:br>
              <a:rPr lang="en-US" dirty="0"/>
            </a:br>
            <a:r>
              <a:rPr lang="en-US" sz="1100" b="0" i="0" u="none" strike="noStrike" cap="none" dirty="0">
                <a:solidFill>
                  <a:srgbClr val="000000"/>
                </a:solidFill>
                <a:latin typeface="Arial"/>
                <a:ea typeface="Arial"/>
                <a:cs typeface="Arial"/>
                <a:sym typeface="Arial"/>
              </a:rPr>
              <a:t>, </a:t>
            </a:r>
            <a:r>
              <a:rPr lang="en-US" sz="1100" b="1" i="0" u="none" strike="noStrike" cap="none" dirty="0">
                <a:solidFill>
                  <a:srgbClr val="000000"/>
                </a:solidFill>
                <a:latin typeface="Arial"/>
                <a:ea typeface="Arial"/>
                <a:cs typeface="Arial"/>
                <a:sym typeface="Arial"/>
              </a:rPr>
              <a:t>Sex:</a:t>
            </a:r>
            <a:r>
              <a:rPr lang="en-US" sz="1100" b="0" i="0" u="none" strike="noStrike" cap="none" dirty="0">
                <a:solidFill>
                  <a:srgbClr val="000000"/>
                </a:solidFill>
                <a:latin typeface="Arial"/>
                <a:ea typeface="Arial"/>
                <a:cs typeface="Arial"/>
                <a:sym typeface="Arial"/>
              </a:rPr>
              <a:t> F</a:t>
            </a:r>
          </a:p>
          <a:p>
            <a:r>
              <a:rPr lang="en-US" sz="1100" b="0" i="0" u="none" strike="noStrike" cap="none" dirty="0">
                <a:solidFill>
                  <a:srgbClr val="000000"/>
                </a:solidFill>
                <a:latin typeface="Arial"/>
                <a:cs typeface="Arial"/>
                <a:sym typeface="Arial"/>
              </a:rPr>
              <a:t>Omental implants 12/27/2018 CT </a:t>
            </a:r>
          </a:p>
          <a:p>
            <a:r>
              <a:rPr lang="en-US" sz="1100" b="0" i="0" u="none" strike="noStrike" cap="none" dirty="0">
                <a:solidFill>
                  <a:srgbClr val="000000"/>
                </a:solidFill>
                <a:latin typeface="Arial"/>
                <a:cs typeface="Arial"/>
                <a:sym typeface="Arial"/>
              </a:rPr>
              <a:t>MR 6/25/2019</a:t>
            </a:r>
            <a:endParaRPr lang="en-US" dirty="0"/>
          </a:p>
        </p:txBody>
      </p:sp>
    </p:spTree>
    <p:extLst>
      <p:ext uri="{BB962C8B-B14F-4D97-AF65-F5344CB8AC3E}">
        <p14:creationId xmlns:p14="http://schemas.microsoft.com/office/powerpoint/2010/main" val="405126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fc01b139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fc01b139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fa4a852e3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fa4a852e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Picture: https://www.ncbi.nlm.nih.gov/pmc/articles/PMC4888242/</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f1fbfe5ec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f1fbfe5ec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fa4a852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fa4a852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fa4a852e3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fa4a852e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err="1">
                <a:solidFill>
                  <a:srgbClr val="000000"/>
                </a:solidFill>
                <a:latin typeface="Arial"/>
                <a:ea typeface="Arial"/>
                <a:cs typeface="Arial"/>
                <a:sym typeface="Arial"/>
              </a:rPr>
              <a:t>Mrn</a:t>
            </a:r>
            <a:r>
              <a:rPr lang="en-US" sz="1100" b="0" i="0" u="none" strike="noStrike" cap="none" dirty="0">
                <a:solidFill>
                  <a:srgbClr val="000000"/>
                </a:solidFill>
                <a:latin typeface="Arial"/>
                <a:ea typeface="Arial"/>
                <a:cs typeface="Arial"/>
                <a:sym typeface="Arial"/>
              </a:rPr>
              <a:t> 31083975 Acc#:  37865174</a:t>
            </a:r>
            <a:r>
              <a:rPr lang="en-US" dirty="0"/>
              <a:t>Diffuse peritoneal thickening and enhancement seen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fa4a852e3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fa4a852e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fb5e372ae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fb5e372a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Thickening of the </a:t>
            </a:r>
            <a:r>
              <a:rPr lang="en-US" dirty="0" err="1"/>
              <a:t>omentum</a:t>
            </a:r>
            <a:r>
              <a:rPr lang="en-US" dirty="0"/>
              <a:t> with heterogenous attenuation in the</a:t>
            </a:r>
            <a:br>
              <a:rPr lang="en-US" dirty="0"/>
            </a:br>
            <a:r>
              <a:rPr lang="en-US" dirty="0"/>
              <a:t>anterior </a:t>
            </a:r>
            <a:r>
              <a:rPr lang="en-US" dirty="0" err="1"/>
              <a:t>omentum</a:t>
            </a:r>
            <a:r>
              <a:rPr lang="en-US" dirty="0"/>
              <a:t> suggestive for omental caking. Small amount of perihepatic</a:t>
            </a:r>
            <a:br>
              <a:rPr lang="en-US" dirty="0"/>
            </a:br>
            <a:r>
              <a:rPr lang="en-US" dirty="0"/>
              <a:t>ascites is identified.</a:t>
            </a:r>
            <a:br>
              <a:rPr lang="en-US" dirty="0"/>
            </a:br>
            <a:r>
              <a:rPr lang="en-US" sz="1100" b="0" i="0" u="none" strike="noStrike" cap="none" dirty="0">
                <a:solidFill>
                  <a:srgbClr val="000000"/>
                </a:solidFill>
                <a:latin typeface="Arial"/>
                <a:ea typeface="Arial"/>
                <a:cs typeface="Arial"/>
                <a:sym typeface="Arial"/>
              </a:rPr>
              <a:t>31083975</a:t>
            </a:r>
            <a:endParaRPr dirty="0"/>
          </a:p>
        </p:txBody>
      </p:sp>
    </p:spTree>
    <p:extLst>
      <p:ext uri="{BB962C8B-B14F-4D97-AF65-F5344CB8AC3E}">
        <p14:creationId xmlns:p14="http://schemas.microsoft.com/office/powerpoint/2010/main" val="173000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Peritoneal thickening and</a:t>
            </a:r>
            <a:br>
              <a:rPr lang="en-US" dirty="0"/>
            </a:br>
            <a:r>
              <a:rPr lang="en-US" dirty="0"/>
              <a:t>enhancement are noted (series 2655 image 47). Omental caking is also present</a:t>
            </a:r>
            <a:br>
              <a:rPr lang="en-US" dirty="0"/>
            </a:br>
            <a:r>
              <a:rPr lang="en-US" dirty="0"/>
              <a:t>(series 2655 image 52).</a:t>
            </a:r>
            <a:br>
              <a:rPr lang="en-US" dirty="0"/>
            </a:br>
            <a:r>
              <a:rPr lang="en-US" sz="1100" dirty="0"/>
              <a:t>Ct  PERITONEAL THICKENING MORE OBVIOUS ON </a:t>
            </a:r>
            <a:r>
              <a:rPr lang="en-US" sz="1100" dirty="0" err="1"/>
              <a:t>mri</a:t>
            </a:r>
            <a:r>
              <a:rPr lang="en-US" sz="1100" dirty="0"/>
              <a:t> </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a:solidFill>
                  <a:srgbClr val="000000"/>
                </a:solidFill>
                <a:latin typeface="Arial"/>
                <a:ea typeface="Arial"/>
                <a:cs typeface="Arial"/>
                <a:sym typeface="Arial"/>
              </a:rPr>
              <a:t>ZAZUETA, ESTHER</a:t>
            </a:r>
            <a:r>
              <a:rPr lang="en-US" sz="1100" b="0" i="0" u="none" strike="noStrike" cap="none" dirty="0">
                <a:solidFill>
                  <a:srgbClr val="000000"/>
                </a:solidFill>
                <a:latin typeface="Arial"/>
                <a:ea typeface="Arial"/>
                <a:cs typeface="Arial"/>
                <a:sym typeface="Arial"/>
              </a:rPr>
              <a:t>  </a:t>
            </a:r>
            <a:r>
              <a:rPr lang="en-US" sz="1100" b="1" i="0" u="none" strike="noStrike" cap="none" dirty="0">
                <a:solidFill>
                  <a:srgbClr val="000000"/>
                </a:solidFill>
                <a:latin typeface="Arial"/>
                <a:ea typeface="Arial"/>
                <a:cs typeface="Arial"/>
                <a:sym typeface="Arial"/>
              </a:rPr>
              <a:t>PID:</a:t>
            </a:r>
            <a:r>
              <a:rPr lang="en-US" sz="1100" b="0" i="0" u="none" strike="noStrike" cap="none" dirty="0">
                <a:solidFill>
                  <a:srgbClr val="000000"/>
                </a:solidFill>
                <a:latin typeface="Arial"/>
                <a:ea typeface="Arial"/>
                <a:cs typeface="Arial"/>
                <a:sym typeface="Arial"/>
              </a:rPr>
              <a:t> 02446466, </a:t>
            </a:r>
            <a:r>
              <a:rPr lang="en-US" sz="1100" b="1" i="0" u="none" strike="noStrike" cap="none" dirty="0">
                <a:solidFill>
                  <a:srgbClr val="000000"/>
                </a:solidFill>
                <a:latin typeface="Arial"/>
                <a:ea typeface="Arial"/>
                <a:cs typeface="Arial"/>
                <a:sym typeface="Arial"/>
              </a:rPr>
              <a:t>Sex:</a:t>
            </a:r>
            <a:r>
              <a:rPr lang="en-US" sz="1100" b="0" i="0" u="none" strike="noStrike" cap="none" dirty="0">
                <a:solidFill>
                  <a:srgbClr val="000000"/>
                </a:solidFill>
                <a:latin typeface="Arial"/>
                <a:ea typeface="Arial"/>
                <a:cs typeface="Arial"/>
                <a:sym typeface="Arial"/>
              </a:rPr>
              <a:t> F, </a:t>
            </a:r>
            <a:r>
              <a:rPr lang="en-US" sz="1100" b="1" i="0" u="none" strike="noStrike" cap="none" dirty="0">
                <a:solidFill>
                  <a:srgbClr val="000000"/>
                </a:solidFill>
                <a:latin typeface="Arial"/>
                <a:ea typeface="Arial"/>
                <a:cs typeface="Arial"/>
                <a:sym typeface="Arial"/>
              </a:rPr>
              <a:t>D.O.B:</a:t>
            </a:r>
            <a:r>
              <a:rPr lang="en-US" sz="1100" b="0" i="0" u="none" strike="noStrike" cap="none" dirty="0">
                <a:solidFill>
                  <a:srgbClr val="000000"/>
                </a:solidFill>
                <a:latin typeface="Arial"/>
                <a:ea typeface="Arial"/>
                <a:cs typeface="Arial"/>
                <a:sym typeface="Arial"/>
              </a:rPr>
              <a:t> 4/18/1956 </a:t>
            </a:r>
            <a:r>
              <a:rPr lang="en-US" dirty="0"/>
              <a:t>: 62-year-old woman with left lower</a:t>
            </a:r>
            <a:br>
              <a:rPr lang="en-US" dirty="0"/>
            </a:br>
            <a:r>
              <a:rPr lang="en-US" dirty="0"/>
              <a:t>quadrant abdominal pain.</a:t>
            </a:r>
            <a:br>
              <a:rPr lang="en-US" dirty="0"/>
            </a:br>
            <a:endParaRPr lang="en-US" sz="1100" b="0" i="0" u="none" strike="noStrike" cap="none"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27871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f1fbfe5ec_0_4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f1fbfe5ec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6492D2-E27D-704E-9EF4-DF124CC837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02917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92D2-E27D-704E-9EF4-DF124CC837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309205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92D2-E27D-704E-9EF4-DF124CC837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7550932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973125" y="393750"/>
            <a:ext cx="5279175" cy="9141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1800"/>
            </a:lvl1pPr>
            <a:lvl2pPr lvl="1" rtl="0">
              <a:spcBef>
                <a:spcPts val="0"/>
              </a:spcBef>
              <a:spcAft>
                <a:spcPts val="0"/>
              </a:spcAft>
              <a:buSzPts val="2400"/>
              <a:buNone/>
              <a:defRPr sz="1800"/>
            </a:lvl2pPr>
            <a:lvl3pPr lvl="2" rtl="0">
              <a:spcBef>
                <a:spcPts val="0"/>
              </a:spcBef>
              <a:spcAft>
                <a:spcPts val="0"/>
              </a:spcAft>
              <a:buSzPts val="2400"/>
              <a:buNone/>
              <a:defRPr sz="1800"/>
            </a:lvl3pPr>
            <a:lvl4pPr lvl="3" rtl="0">
              <a:spcBef>
                <a:spcPts val="0"/>
              </a:spcBef>
              <a:spcAft>
                <a:spcPts val="0"/>
              </a:spcAft>
              <a:buSzPts val="2400"/>
              <a:buNone/>
              <a:defRPr sz="1800"/>
            </a:lvl4pPr>
            <a:lvl5pPr lvl="4" rtl="0">
              <a:spcBef>
                <a:spcPts val="0"/>
              </a:spcBef>
              <a:spcAft>
                <a:spcPts val="0"/>
              </a:spcAft>
              <a:buSzPts val="2400"/>
              <a:buNone/>
              <a:defRPr sz="1800"/>
            </a:lvl5pPr>
            <a:lvl6pPr lvl="5" rtl="0">
              <a:spcBef>
                <a:spcPts val="0"/>
              </a:spcBef>
              <a:spcAft>
                <a:spcPts val="0"/>
              </a:spcAft>
              <a:buSzPts val="2400"/>
              <a:buNone/>
              <a:defRPr sz="1800"/>
            </a:lvl6pPr>
            <a:lvl7pPr lvl="6" rtl="0">
              <a:spcBef>
                <a:spcPts val="0"/>
              </a:spcBef>
              <a:spcAft>
                <a:spcPts val="0"/>
              </a:spcAft>
              <a:buSzPts val="2400"/>
              <a:buNone/>
              <a:defRPr sz="1800"/>
            </a:lvl7pPr>
            <a:lvl8pPr lvl="7" rtl="0">
              <a:spcBef>
                <a:spcPts val="0"/>
              </a:spcBef>
              <a:spcAft>
                <a:spcPts val="0"/>
              </a:spcAft>
              <a:buSzPts val="2400"/>
              <a:buNone/>
              <a:defRPr sz="1800"/>
            </a:lvl8pPr>
            <a:lvl9pPr lvl="8" rtl="0">
              <a:spcBef>
                <a:spcPts val="0"/>
              </a:spcBef>
              <a:spcAft>
                <a:spcPts val="0"/>
              </a:spcAft>
              <a:buSzPts val="2400"/>
              <a:buNone/>
              <a:defRPr sz="1800"/>
            </a:lvl9pPr>
          </a:lstStyle>
          <a:p>
            <a:endParaRPr/>
          </a:p>
        </p:txBody>
      </p:sp>
      <p:sp>
        <p:nvSpPr>
          <p:cNvPr id="46" name="Google Shape;46;p4"/>
          <p:cNvSpPr txBox="1">
            <a:spLocks noGrp="1"/>
          </p:cNvSpPr>
          <p:nvPr>
            <p:ph type="body" idx="1"/>
          </p:nvPr>
        </p:nvSpPr>
        <p:spPr>
          <a:xfrm>
            <a:off x="973125" y="1567550"/>
            <a:ext cx="5279175" cy="2911200"/>
          </a:xfrm>
          <a:prstGeom prst="rect">
            <a:avLst/>
          </a:prstGeom>
        </p:spPr>
        <p:txBody>
          <a:bodyPr spcFirstLastPara="1" wrap="square" lIns="91425" tIns="91425" rIns="91425" bIns="91425" anchor="t" anchorCtr="0">
            <a:noAutofit/>
          </a:bodyPr>
          <a:lstStyle>
            <a:lvl1pPr marL="342900" lvl="0" indent="-233363" rtl="0">
              <a:spcBef>
                <a:spcPts val="0"/>
              </a:spcBef>
              <a:spcAft>
                <a:spcPts val="0"/>
              </a:spcAft>
              <a:buSzPts val="1300"/>
              <a:buChar char="●"/>
              <a:defRPr/>
            </a:lvl1pPr>
            <a:lvl2pPr marL="685800" lvl="1" indent="-223838" rtl="0">
              <a:spcBef>
                <a:spcPts val="1200"/>
              </a:spcBef>
              <a:spcAft>
                <a:spcPts val="0"/>
              </a:spcAft>
              <a:buSzPts val="1100"/>
              <a:buChar char="○"/>
              <a:defRPr/>
            </a:lvl2pPr>
            <a:lvl3pPr marL="1028700" lvl="2" indent="-223838" rtl="0">
              <a:spcBef>
                <a:spcPts val="1200"/>
              </a:spcBef>
              <a:spcAft>
                <a:spcPts val="0"/>
              </a:spcAft>
              <a:buSzPts val="1100"/>
              <a:buChar char="■"/>
              <a:defRPr/>
            </a:lvl3pPr>
            <a:lvl4pPr marL="1371600" lvl="3" indent="-223838" rtl="0">
              <a:spcBef>
                <a:spcPts val="1200"/>
              </a:spcBef>
              <a:spcAft>
                <a:spcPts val="0"/>
              </a:spcAft>
              <a:buSzPts val="1100"/>
              <a:buChar char="●"/>
              <a:defRPr/>
            </a:lvl4pPr>
            <a:lvl5pPr marL="1714500" lvl="4" indent="-223838" rtl="0">
              <a:spcBef>
                <a:spcPts val="1200"/>
              </a:spcBef>
              <a:spcAft>
                <a:spcPts val="0"/>
              </a:spcAft>
              <a:buSzPts val="1100"/>
              <a:buChar char="○"/>
              <a:defRPr/>
            </a:lvl5pPr>
            <a:lvl6pPr marL="2057400" lvl="5" indent="-223838" rtl="0">
              <a:spcBef>
                <a:spcPts val="1200"/>
              </a:spcBef>
              <a:spcAft>
                <a:spcPts val="0"/>
              </a:spcAft>
              <a:buSzPts val="1100"/>
              <a:buChar char="■"/>
              <a:defRPr/>
            </a:lvl6pPr>
            <a:lvl7pPr marL="2400300" lvl="6" indent="-223838" rtl="0">
              <a:spcBef>
                <a:spcPts val="1200"/>
              </a:spcBef>
              <a:spcAft>
                <a:spcPts val="0"/>
              </a:spcAft>
              <a:buSzPts val="1100"/>
              <a:buChar char="●"/>
              <a:defRPr/>
            </a:lvl7pPr>
            <a:lvl8pPr marL="2743200" lvl="7" indent="-223838" rtl="0">
              <a:spcBef>
                <a:spcPts val="1200"/>
              </a:spcBef>
              <a:spcAft>
                <a:spcPts val="0"/>
              </a:spcAft>
              <a:buSzPts val="1100"/>
              <a:buChar char="○"/>
              <a:defRPr/>
            </a:lvl8pPr>
            <a:lvl9pPr marL="3086100" lvl="8" indent="-223838" rtl="0">
              <a:spcBef>
                <a:spcPts val="1200"/>
              </a:spcBef>
              <a:spcAft>
                <a:spcPts val="1200"/>
              </a:spcAft>
              <a:buSzPts val="1100"/>
              <a:buChar char="■"/>
              <a:defRPr/>
            </a:lvl9pPr>
          </a:lstStyle>
          <a:p>
            <a:endParaRPr/>
          </a:p>
        </p:txBody>
      </p:sp>
      <p:sp>
        <p:nvSpPr>
          <p:cNvPr id="47" name="Google Shape;47;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084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6492D2-E27D-704E-9EF4-DF124CC837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84688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6492D2-E27D-704E-9EF4-DF124CC837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4101846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6492D2-E27D-704E-9EF4-DF124CC8379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780581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6492D2-E27D-704E-9EF4-DF124CC83793}" type="datetimeFigureOut">
              <a:rPr lang="en-US" smtClean="0"/>
              <a:t>10/22/19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14341174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6492D2-E27D-704E-9EF4-DF124CC83793}"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8656966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492D2-E27D-704E-9EF4-DF124CC83793}" type="datetimeFigureOut">
              <a:rPr lang="en-US" smtClean="0"/>
              <a:t>10/22/19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87861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56492D2-E27D-704E-9EF4-DF124CC8379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8807816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56492D2-E27D-704E-9EF4-DF124CC8379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547376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100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6492D2-E27D-704E-9EF4-DF124CC83793}" type="datetimeFigureOut">
              <a:rPr lang="en-US" smtClean="0"/>
              <a:t>10/22/19</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0613173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mc/articles/PMC2739319/"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81737" y="229150"/>
            <a:ext cx="6694525" cy="1343025"/>
          </a:xfrm>
          <a:prstGeom prst="rect">
            <a:avLst/>
          </a:prstGeom>
        </p:spPr>
        <p:txBody>
          <a:bodyPr spcFirstLastPara="1" vert="horz" wrap="square" lIns="68569" tIns="68569" rIns="68569" bIns="68569" rtlCol="0" anchor="t" anchorCtr="0">
            <a:noAutofit/>
          </a:bodyPr>
          <a:lstStyle/>
          <a:p>
            <a:pPr>
              <a:spcBef>
                <a:spcPts val="0"/>
              </a:spcBef>
            </a:pPr>
            <a:r>
              <a:rPr lang="en-US" sz="3000" dirty="0">
                <a:solidFill>
                  <a:schemeClr val="bg1"/>
                </a:solidFill>
              </a:rPr>
              <a:t>Role of MR imaging in accurate diagnosis of primary peritoneal serous carcinoma </a:t>
            </a:r>
            <a:endParaRPr sz="3000" dirty="0">
              <a:solidFill>
                <a:schemeClr val="bg1"/>
              </a:solidFill>
            </a:endParaRPr>
          </a:p>
        </p:txBody>
      </p:sp>
      <p:pic>
        <p:nvPicPr>
          <p:cNvPr id="4" name="Picture 3">
            <a:extLst>
              <a:ext uri="{FF2B5EF4-FFF2-40B4-BE49-F238E27FC236}">
                <a16:creationId xmlns:a16="http://schemas.microsoft.com/office/drawing/2014/main" id="{AC3769D2-645A-8848-9FF3-4452DE65CB92}"/>
              </a:ext>
            </a:extLst>
          </p:cNvPr>
          <p:cNvPicPr>
            <a:picLocks noChangeAspect="1"/>
          </p:cNvPicPr>
          <p:nvPr/>
        </p:nvPicPr>
        <p:blipFill rotWithShape="1">
          <a:blip r:embed="rId3"/>
          <a:srcRect l="8646" t="14547" r="7438" b="20655"/>
          <a:stretch/>
        </p:blipFill>
        <p:spPr>
          <a:xfrm>
            <a:off x="1393092" y="1633135"/>
            <a:ext cx="3868616" cy="1257300"/>
          </a:xfrm>
          <a:prstGeom prst="rect">
            <a:avLst/>
          </a:prstGeom>
        </p:spPr>
      </p:pic>
      <p:sp>
        <p:nvSpPr>
          <p:cNvPr id="2" name="TextBox 1">
            <a:extLst>
              <a:ext uri="{FF2B5EF4-FFF2-40B4-BE49-F238E27FC236}">
                <a16:creationId xmlns:a16="http://schemas.microsoft.com/office/drawing/2014/main" id="{BE2D4146-FDA6-1748-AADC-8F65BDD5DB43}"/>
              </a:ext>
            </a:extLst>
          </p:cNvPr>
          <p:cNvSpPr txBox="1"/>
          <p:nvPr/>
        </p:nvSpPr>
        <p:spPr>
          <a:xfrm>
            <a:off x="333006" y="3321606"/>
            <a:ext cx="5988788" cy="1592744"/>
          </a:xfrm>
          <a:prstGeom prst="rect">
            <a:avLst/>
          </a:prstGeom>
          <a:noFill/>
        </p:spPr>
        <p:txBody>
          <a:bodyPr wrap="square" rtlCol="0">
            <a:spAutoFit/>
          </a:bodyPr>
          <a:lstStyle/>
          <a:p>
            <a:pPr algn="ctr"/>
            <a:r>
              <a:rPr lang="en-US" sz="1350" dirty="0">
                <a:solidFill>
                  <a:schemeClr val="bg1"/>
                </a:solidFill>
              </a:rPr>
              <a:t>Shahad Al Bayati, David Nolte</a:t>
            </a:r>
            <a:r>
              <a:rPr lang="en-US" sz="1400" dirty="0">
                <a:solidFill>
                  <a:schemeClr val="bg1"/>
                </a:solidFill>
              </a:rPr>
              <a:t>, Bobby Kalb, James </a:t>
            </a:r>
            <a:r>
              <a:rPr lang="en-US" sz="1400" dirty="0" err="1">
                <a:solidFill>
                  <a:schemeClr val="bg1"/>
                </a:solidFill>
              </a:rPr>
              <a:t>Sowby</a:t>
            </a:r>
            <a:r>
              <a:rPr lang="en-US" sz="1400" dirty="0">
                <a:solidFill>
                  <a:schemeClr val="bg1"/>
                </a:solidFill>
              </a:rPr>
              <a:t>, Dheeraj Reddy </a:t>
            </a:r>
            <a:r>
              <a:rPr lang="en-US" sz="1400" dirty="0" err="1">
                <a:solidFill>
                  <a:schemeClr val="bg1"/>
                </a:solidFill>
              </a:rPr>
              <a:t>Gopireddy</a:t>
            </a:r>
            <a:r>
              <a:rPr lang="en-US" sz="1400" dirty="0">
                <a:solidFill>
                  <a:schemeClr val="bg1"/>
                </a:solidFill>
              </a:rPr>
              <a:t>, Neeraj </a:t>
            </a:r>
            <a:r>
              <a:rPr lang="en-US" sz="1400" dirty="0" err="1">
                <a:solidFill>
                  <a:schemeClr val="bg1"/>
                </a:solidFill>
              </a:rPr>
              <a:t>Lalwani</a:t>
            </a:r>
            <a:r>
              <a:rPr lang="en-US" sz="1400" dirty="0">
                <a:solidFill>
                  <a:schemeClr val="bg1"/>
                </a:solidFill>
              </a:rPr>
              <a:t>, Chandana </a:t>
            </a:r>
            <a:r>
              <a:rPr lang="en-US" sz="1400" dirty="0" err="1">
                <a:solidFill>
                  <a:schemeClr val="bg1"/>
                </a:solidFill>
              </a:rPr>
              <a:t>Lall</a:t>
            </a:r>
            <a:r>
              <a:rPr lang="en-US" sz="1400" dirty="0">
                <a:solidFill>
                  <a:schemeClr val="bg1"/>
                </a:solidFill>
              </a:rPr>
              <a:t>, </a:t>
            </a:r>
            <a:r>
              <a:rPr lang="en-US" sz="1400" dirty="0" err="1">
                <a:solidFill>
                  <a:schemeClr val="bg1"/>
                </a:solidFill>
              </a:rPr>
              <a:t>Hina</a:t>
            </a:r>
            <a:r>
              <a:rPr lang="en-US" sz="1400" dirty="0">
                <a:solidFill>
                  <a:schemeClr val="bg1"/>
                </a:solidFill>
              </a:rPr>
              <a:t> </a:t>
            </a:r>
            <a:r>
              <a:rPr lang="en-US" sz="1400" dirty="0" err="1">
                <a:solidFill>
                  <a:schemeClr val="bg1"/>
                </a:solidFill>
              </a:rPr>
              <a:t>Arif</a:t>
            </a:r>
            <a:endParaRPr lang="en-US" sz="1400" dirty="0">
              <a:solidFill>
                <a:schemeClr val="bg1"/>
              </a:solidFill>
            </a:endParaRPr>
          </a:p>
          <a:p>
            <a:pPr algn="ctr"/>
            <a:endParaRPr lang="en-US" sz="1400" dirty="0">
              <a:solidFill>
                <a:schemeClr val="bg1"/>
              </a:solidFill>
            </a:endParaRPr>
          </a:p>
          <a:p>
            <a:pPr algn="ctr"/>
            <a:r>
              <a:rPr lang="en-US" sz="1400" dirty="0">
                <a:solidFill>
                  <a:schemeClr val="bg1"/>
                </a:solidFill>
              </a:rPr>
              <a:t>Department of Radiology</a:t>
            </a:r>
          </a:p>
          <a:p>
            <a:pPr algn="ctr"/>
            <a:endParaRPr lang="en-US" sz="1400" dirty="0">
              <a:solidFill>
                <a:schemeClr val="bg1"/>
              </a:solidFill>
            </a:endParaRPr>
          </a:p>
          <a:p>
            <a:pPr algn="ctr"/>
            <a:r>
              <a:rPr lang="en-US" sz="1400" dirty="0">
                <a:solidFill>
                  <a:schemeClr val="bg1"/>
                </a:solidFill>
              </a:rPr>
              <a:t> University of Arizona, Tucson AZ</a:t>
            </a:r>
          </a:p>
          <a:p>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23941-DEDB-4971-9642-FFD837231D70}"/>
              </a:ext>
            </a:extLst>
          </p:cNvPr>
          <p:cNvPicPr>
            <a:picLocks noChangeAspect="1"/>
          </p:cNvPicPr>
          <p:nvPr/>
        </p:nvPicPr>
        <p:blipFill>
          <a:blip r:embed="rId3"/>
          <a:stretch>
            <a:fillRect/>
          </a:stretch>
        </p:blipFill>
        <p:spPr>
          <a:xfrm>
            <a:off x="607905" y="54906"/>
            <a:ext cx="2502998" cy="1955275"/>
          </a:xfrm>
          <a:prstGeom prst="rect">
            <a:avLst/>
          </a:prstGeom>
        </p:spPr>
      </p:pic>
      <p:sp>
        <p:nvSpPr>
          <p:cNvPr id="5" name="TextBox 4">
            <a:extLst>
              <a:ext uri="{FF2B5EF4-FFF2-40B4-BE49-F238E27FC236}">
                <a16:creationId xmlns:a16="http://schemas.microsoft.com/office/drawing/2014/main" id="{2BAFCF5D-7F4E-4CF0-AEC3-259DE7F76E77}"/>
              </a:ext>
            </a:extLst>
          </p:cNvPr>
          <p:cNvSpPr txBox="1"/>
          <p:nvPr/>
        </p:nvSpPr>
        <p:spPr>
          <a:xfrm>
            <a:off x="845141" y="1969641"/>
            <a:ext cx="2276743" cy="246221"/>
          </a:xfrm>
          <a:prstGeom prst="rect">
            <a:avLst/>
          </a:prstGeom>
          <a:noFill/>
        </p:spPr>
        <p:txBody>
          <a:bodyPr wrap="square" rtlCol="0">
            <a:spAutoFit/>
          </a:bodyPr>
          <a:lstStyle/>
          <a:p>
            <a:r>
              <a:rPr lang="en-US" sz="1000" dirty="0">
                <a:solidFill>
                  <a:schemeClr val="bg1"/>
                </a:solidFill>
              </a:rPr>
              <a:t>Figure 3a: contrast enhanced axial CT </a:t>
            </a:r>
          </a:p>
        </p:txBody>
      </p:sp>
      <p:pic>
        <p:nvPicPr>
          <p:cNvPr id="6" name="Picture 5">
            <a:extLst>
              <a:ext uri="{FF2B5EF4-FFF2-40B4-BE49-F238E27FC236}">
                <a16:creationId xmlns:a16="http://schemas.microsoft.com/office/drawing/2014/main" id="{92A9FC20-CE8F-4361-9292-DA638133E3B2}"/>
              </a:ext>
            </a:extLst>
          </p:cNvPr>
          <p:cNvPicPr>
            <a:picLocks noChangeAspect="1"/>
          </p:cNvPicPr>
          <p:nvPr/>
        </p:nvPicPr>
        <p:blipFill>
          <a:blip r:embed="rId4"/>
          <a:stretch>
            <a:fillRect/>
          </a:stretch>
        </p:blipFill>
        <p:spPr>
          <a:xfrm>
            <a:off x="3429001" y="49198"/>
            <a:ext cx="2661670" cy="1951636"/>
          </a:xfrm>
          <a:prstGeom prst="rect">
            <a:avLst/>
          </a:prstGeom>
        </p:spPr>
      </p:pic>
      <p:pic>
        <p:nvPicPr>
          <p:cNvPr id="7" name="Picture 6">
            <a:extLst>
              <a:ext uri="{FF2B5EF4-FFF2-40B4-BE49-F238E27FC236}">
                <a16:creationId xmlns:a16="http://schemas.microsoft.com/office/drawing/2014/main" id="{6641449B-E2E3-4EC7-87DF-8D6FA4B749E0}"/>
              </a:ext>
            </a:extLst>
          </p:cNvPr>
          <p:cNvPicPr>
            <a:picLocks noChangeAspect="1"/>
          </p:cNvPicPr>
          <p:nvPr/>
        </p:nvPicPr>
        <p:blipFill>
          <a:blip r:embed="rId5"/>
          <a:stretch>
            <a:fillRect/>
          </a:stretch>
        </p:blipFill>
        <p:spPr>
          <a:xfrm>
            <a:off x="3418810" y="2207443"/>
            <a:ext cx="2698174" cy="1951636"/>
          </a:xfrm>
          <a:prstGeom prst="rect">
            <a:avLst/>
          </a:prstGeom>
        </p:spPr>
      </p:pic>
      <p:pic>
        <p:nvPicPr>
          <p:cNvPr id="8" name="Picture 7">
            <a:extLst>
              <a:ext uri="{FF2B5EF4-FFF2-40B4-BE49-F238E27FC236}">
                <a16:creationId xmlns:a16="http://schemas.microsoft.com/office/drawing/2014/main" id="{4632EA17-F461-4DE2-92A1-DA32E51DB21E}"/>
              </a:ext>
            </a:extLst>
          </p:cNvPr>
          <p:cNvPicPr>
            <a:picLocks noChangeAspect="1"/>
          </p:cNvPicPr>
          <p:nvPr/>
        </p:nvPicPr>
        <p:blipFill>
          <a:blip r:embed="rId6"/>
          <a:stretch>
            <a:fillRect/>
          </a:stretch>
        </p:blipFill>
        <p:spPr>
          <a:xfrm>
            <a:off x="607905" y="2207444"/>
            <a:ext cx="2502998" cy="1951636"/>
          </a:xfrm>
          <a:prstGeom prst="rect">
            <a:avLst/>
          </a:prstGeom>
        </p:spPr>
      </p:pic>
      <p:sp>
        <p:nvSpPr>
          <p:cNvPr id="2" name="TextBox 1">
            <a:extLst>
              <a:ext uri="{FF2B5EF4-FFF2-40B4-BE49-F238E27FC236}">
                <a16:creationId xmlns:a16="http://schemas.microsoft.com/office/drawing/2014/main" id="{62AEDBE8-8183-1C4F-85F2-D1EEB39A1FE9}"/>
              </a:ext>
            </a:extLst>
          </p:cNvPr>
          <p:cNvSpPr txBox="1"/>
          <p:nvPr/>
        </p:nvSpPr>
        <p:spPr>
          <a:xfrm>
            <a:off x="-25721" y="4301964"/>
            <a:ext cx="6981914" cy="1077218"/>
          </a:xfrm>
          <a:prstGeom prst="rect">
            <a:avLst/>
          </a:prstGeom>
          <a:noFill/>
        </p:spPr>
        <p:txBody>
          <a:bodyPr wrap="square" rtlCol="0">
            <a:spAutoFit/>
          </a:bodyPr>
          <a:lstStyle/>
          <a:p>
            <a:r>
              <a:rPr lang="en-US" sz="1300" dirty="0">
                <a:solidFill>
                  <a:schemeClr val="bg1"/>
                </a:solidFill>
              </a:rPr>
              <a:t>Figure 3: 56 year old female with abdominal distention. Axial and coronal CT shows ascites and peritoneal thickening (Fig 3a-b). Enhancing peritoneal nodularity and extension is better assessed on MR images (Fig 3c-d). Omental caking is demonstrated better on MR image (Fig 3c) (arrowhead). Findings are consistent with primary primary peritoneal serous carcinoma</a:t>
            </a:r>
          </a:p>
          <a:p>
            <a:endParaRPr lang="en-US" sz="1200" dirty="0">
              <a:solidFill>
                <a:schemeClr val="bg1"/>
              </a:solidFill>
            </a:endParaRPr>
          </a:p>
        </p:txBody>
      </p:sp>
      <p:cxnSp>
        <p:nvCxnSpPr>
          <p:cNvPr id="9" name="Straight Arrow Connector 8">
            <a:extLst>
              <a:ext uri="{FF2B5EF4-FFF2-40B4-BE49-F238E27FC236}">
                <a16:creationId xmlns:a16="http://schemas.microsoft.com/office/drawing/2014/main" id="{76D3B5A4-1091-4C2F-B035-4AF94DF64BF9}"/>
              </a:ext>
            </a:extLst>
          </p:cNvPr>
          <p:cNvCxnSpPr>
            <a:cxnSpLocks/>
          </p:cNvCxnSpPr>
          <p:nvPr/>
        </p:nvCxnSpPr>
        <p:spPr>
          <a:xfrm flipH="1" flipV="1">
            <a:off x="2862956" y="1460637"/>
            <a:ext cx="309163" cy="260562"/>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FF22C48B-7990-45E8-A855-A22103A36CF6}"/>
              </a:ext>
            </a:extLst>
          </p:cNvPr>
          <p:cNvCxnSpPr>
            <a:cxnSpLocks/>
          </p:cNvCxnSpPr>
          <p:nvPr/>
        </p:nvCxnSpPr>
        <p:spPr>
          <a:xfrm flipH="1" flipV="1">
            <a:off x="5832533" y="1292843"/>
            <a:ext cx="380571" cy="13039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C39A142B-EF86-4EC4-9567-4919B694EB09}"/>
              </a:ext>
            </a:extLst>
          </p:cNvPr>
          <p:cNvCxnSpPr>
            <a:cxnSpLocks/>
          </p:cNvCxnSpPr>
          <p:nvPr/>
        </p:nvCxnSpPr>
        <p:spPr>
          <a:xfrm flipH="1" flipV="1">
            <a:off x="5627852" y="3545439"/>
            <a:ext cx="221018" cy="30153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706E54AF-BB10-4E7F-9762-62A224C7D3E6}"/>
              </a:ext>
            </a:extLst>
          </p:cNvPr>
          <p:cNvCxnSpPr>
            <a:cxnSpLocks/>
          </p:cNvCxnSpPr>
          <p:nvPr/>
        </p:nvCxnSpPr>
        <p:spPr>
          <a:xfrm flipH="1" flipV="1">
            <a:off x="2740318" y="3581429"/>
            <a:ext cx="286563" cy="27928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C5BA11EF-6D4C-D549-B34D-5FF1F395E6EB}"/>
              </a:ext>
            </a:extLst>
          </p:cNvPr>
          <p:cNvSpPr/>
          <p:nvPr/>
        </p:nvSpPr>
        <p:spPr>
          <a:xfrm>
            <a:off x="3658497" y="1967056"/>
            <a:ext cx="2316660" cy="246221"/>
          </a:xfrm>
          <a:prstGeom prst="rect">
            <a:avLst/>
          </a:prstGeom>
        </p:spPr>
        <p:txBody>
          <a:bodyPr wrap="none">
            <a:spAutoFit/>
          </a:bodyPr>
          <a:lstStyle/>
          <a:p>
            <a:r>
              <a:rPr lang="en-US" sz="1000" dirty="0">
                <a:solidFill>
                  <a:schemeClr val="bg1"/>
                </a:solidFill>
              </a:rPr>
              <a:t>Figure 3b: contrast enhanced coronal CT </a:t>
            </a:r>
          </a:p>
        </p:txBody>
      </p:sp>
      <p:sp>
        <p:nvSpPr>
          <p:cNvPr id="16" name="Rectangle 15">
            <a:extLst>
              <a:ext uri="{FF2B5EF4-FFF2-40B4-BE49-F238E27FC236}">
                <a16:creationId xmlns:a16="http://schemas.microsoft.com/office/drawing/2014/main" id="{917F6355-3E8B-CF44-8835-6A9F07863002}"/>
              </a:ext>
            </a:extLst>
          </p:cNvPr>
          <p:cNvSpPr/>
          <p:nvPr/>
        </p:nvSpPr>
        <p:spPr>
          <a:xfrm>
            <a:off x="607905" y="4096283"/>
            <a:ext cx="2698175" cy="246221"/>
          </a:xfrm>
          <a:prstGeom prst="rect">
            <a:avLst/>
          </a:prstGeom>
        </p:spPr>
        <p:txBody>
          <a:bodyPr wrap="none">
            <a:spAutoFit/>
          </a:bodyPr>
          <a:lstStyle/>
          <a:p>
            <a:r>
              <a:rPr lang="en-US" sz="1000" dirty="0">
                <a:solidFill>
                  <a:schemeClr val="bg1"/>
                </a:solidFill>
              </a:rPr>
              <a:t>Figure 3c: axial T1w postcontrast venous phase  </a:t>
            </a:r>
          </a:p>
        </p:txBody>
      </p:sp>
      <p:sp>
        <p:nvSpPr>
          <p:cNvPr id="17" name="Rectangle 16">
            <a:extLst>
              <a:ext uri="{FF2B5EF4-FFF2-40B4-BE49-F238E27FC236}">
                <a16:creationId xmlns:a16="http://schemas.microsoft.com/office/drawing/2014/main" id="{6D8E9CB7-F773-7D43-A564-156BD0C627DC}"/>
              </a:ext>
            </a:extLst>
          </p:cNvPr>
          <p:cNvSpPr/>
          <p:nvPr/>
        </p:nvSpPr>
        <p:spPr>
          <a:xfrm>
            <a:off x="3465236" y="4107411"/>
            <a:ext cx="2747868" cy="246221"/>
          </a:xfrm>
          <a:prstGeom prst="rect">
            <a:avLst/>
          </a:prstGeom>
        </p:spPr>
        <p:txBody>
          <a:bodyPr wrap="none">
            <a:spAutoFit/>
          </a:bodyPr>
          <a:lstStyle/>
          <a:p>
            <a:r>
              <a:rPr lang="en-US" sz="1000" dirty="0">
                <a:solidFill>
                  <a:schemeClr val="bg1"/>
                </a:solidFill>
              </a:rPr>
              <a:t>Figure 3d: Coronal T1 postcontrast venous phase </a:t>
            </a:r>
          </a:p>
        </p:txBody>
      </p:sp>
      <p:cxnSp>
        <p:nvCxnSpPr>
          <p:cNvPr id="26" name="Straight Arrow Connector 25">
            <a:extLst>
              <a:ext uri="{FF2B5EF4-FFF2-40B4-BE49-F238E27FC236}">
                <a16:creationId xmlns:a16="http://schemas.microsoft.com/office/drawing/2014/main" id="{8D6D79C7-0BFD-9248-8750-1BFEA311CFC7}"/>
              </a:ext>
            </a:extLst>
          </p:cNvPr>
          <p:cNvCxnSpPr>
            <a:cxnSpLocks/>
          </p:cNvCxnSpPr>
          <p:nvPr/>
        </p:nvCxnSpPr>
        <p:spPr>
          <a:xfrm flipV="1">
            <a:off x="3578094" y="3483429"/>
            <a:ext cx="305929" cy="19600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CBB7B188-0420-7D48-9086-0A79940530E2}"/>
              </a:ext>
            </a:extLst>
          </p:cNvPr>
          <p:cNvCxnSpPr>
            <a:cxnSpLocks/>
          </p:cNvCxnSpPr>
          <p:nvPr/>
        </p:nvCxnSpPr>
        <p:spPr>
          <a:xfrm flipH="1">
            <a:off x="2606467" y="2447664"/>
            <a:ext cx="224126" cy="31863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303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164407" y="165776"/>
            <a:ext cx="6323479" cy="914100"/>
          </a:xfrm>
          <a:prstGeom prst="rect">
            <a:avLst/>
          </a:prstGeom>
        </p:spPr>
        <p:txBody>
          <a:bodyPr spcFirstLastPara="1" vert="horz" wrap="square" lIns="68569" tIns="68569" rIns="68569" bIns="68569" rtlCol="0" anchor="t" anchorCtr="0">
            <a:noAutofit/>
          </a:bodyPr>
          <a:lstStyle/>
          <a:p>
            <a:r>
              <a:rPr lang="en-US" sz="3100" dirty="0">
                <a:solidFill>
                  <a:schemeClr val="bg1"/>
                </a:solidFill>
              </a:rPr>
              <a:t>Diagnostic</a:t>
            </a:r>
            <a:r>
              <a:rPr lang="en" sz="3100" dirty="0">
                <a:solidFill>
                  <a:schemeClr val="bg1"/>
                </a:solidFill>
              </a:rPr>
              <a:t> Imaging features of PPSC</a:t>
            </a:r>
            <a:endParaRPr sz="3100" dirty="0">
              <a:solidFill>
                <a:schemeClr val="bg1"/>
              </a:solidFill>
            </a:endParaRPr>
          </a:p>
        </p:txBody>
      </p:sp>
      <p:sp>
        <p:nvSpPr>
          <p:cNvPr id="191" name="Google Shape;191;p21"/>
          <p:cNvSpPr txBox="1">
            <a:spLocks noGrp="1"/>
          </p:cNvSpPr>
          <p:nvPr>
            <p:ph type="body" idx="1"/>
          </p:nvPr>
        </p:nvSpPr>
        <p:spPr>
          <a:xfrm>
            <a:off x="201097" y="943385"/>
            <a:ext cx="6492496" cy="3030306"/>
          </a:xfrm>
          <a:prstGeom prst="rect">
            <a:avLst/>
          </a:prstGeom>
        </p:spPr>
        <p:txBody>
          <a:bodyPr spcFirstLastPara="1" vert="horz" wrap="square" lIns="68569" tIns="68569" rIns="68569" bIns="68569" rtlCol="0" anchor="t" anchorCtr="0">
            <a:noAutofit/>
          </a:bodyPr>
          <a:lstStyle/>
          <a:p>
            <a:r>
              <a:rPr lang="en" sz="2600" dirty="0">
                <a:solidFill>
                  <a:schemeClr val="bg1"/>
                </a:solidFill>
              </a:rPr>
              <a:t>Peritoneal thickening and nodularity</a:t>
            </a:r>
            <a:endParaRPr sz="2600" dirty="0">
              <a:solidFill>
                <a:schemeClr val="bg1"/>
              </a:solidFill>
            </a:endParaRPr>
          </a:p>
          <a:p>
            <a:r>
              <a:rPr lang="en" sz="2600" dirty="0">
                <a:solidFill>
                  <a:schemeClr val="bg1"/>
                </a:solidFill>
              </a:rPr>
              <a:t>Omental caking</a:t>
            </a:r>
            <a:endParaRPr sz="2600" dirty="0">
              <a:solidFill>
                <a:schemeClr val="bg1"/>
              </a:solidFill>
            </a:endParaRPr>
          </a:p>
          <a:p>
            <a:r>
              <a:rPr lang="en-US" sz="2600" dirty="0">
                <a:solidFill>
                  <a:schemeClr val="bg1"/>
                </a:solidFill>
              </a:rPr>
              <a:t>Malignant ascites</a:t>
            </a:r>
          </a:p>
          <a:p>
            <a:r>
              <a:rPr lang="en-US" sz="2600" dirty="0">
                <a:solidFill>
                  <a:schemeClr val="bg1"/>
                </a:solidFill>
              </a:rPr>
              <a:t>CT: heterogenous appearance with internal necrosis</a:t>
            </a:r>
          </a:p>
          <a:p>
            <a:r>
              <a:rPr lang="en-US" sz="2600" dirty="0">
                <a:solidFill>
                  <a:schemeClr val="bg1"/>
                </a:solidFill>
              </a:rPr>
              <a:t>MR imaging: low signal on T1 with high T2 signal and heterogenous enhancement following contrast administration</a:t>
            </a:r>
            <a:endParaRPr sz="2600" dirty="0">
              <a:solidFill>
                <a:schemeClr val="bg1"/>
              </a:solidFill>
            </a:endParaRPr>
          </a:p>
          <a:p>
            <a:r>
              <a:rPr lang="en" sz="2600" dirty="0">
                <a:solidFill>
                  <a:schemeClr val="bg1"/>
                </a:solidFill>
              </a:rPr>
              <a:t>No evidence of primary ovarian or GI malignancy</a:t>
            </a:r>
            <a:endParaRPr sz="2600" dirty="0">
              <a:solidFill>
                <a:schemeClr val="bg1"/>
              </a:solidFill>
            </a:endParaRPr>
          </a:p>
          <a:p>
            <a:pPr indent="0">
              <a:spcBef>
                <a:spcPts val="1200"/>
              </a:spcBef>
              <a:spcAft>
                <a:spcPts val="1200"/>
              </a:spcAft>
              <a:buNone/>
            </a:pPr>
            <a:endParaRPr sz="20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8" y="2042692"/>
            <a:ext cx="2251885" cy="161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479" y="2028146"/>
            <a:ext cx="2136875" cy="162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9987" y="2038657"/>
            <a:ext cx="2216776" cy="161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100" y="67438"/>
            <a:ext cx="2171254" cy="175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6895" y="47183"/>
            <a:ext cx="2171254" cy="177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52" y="50323"/>
            <a:ext cx="2272791" cy="1775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half" idx="2"/>
          </p:nvPr>
        </p:nvSpPr>
        <p:spPr>
          <a:xfrm>
            <a:off x="-50626" y="3993167"/>
            <a:ext cx="6918960" cy="830848"/>
          </a:xfrm>
        </p:spPr>
        <p:txBody>
          <a:bodyPr>
            <a:noAutofit/>
          </a:bodyPr>
          <a:lstStyle/>
          <a:p>
            <a:r>
              <a:rPr lang="en-US" sz="1300" dirty="0">
                <a:solidFill>
                  <a:schemeClr val="bg1"/>
                </a:solidFill>
              </a:rPr>
              <a:t>Figure 4: 62 year old female with abdominal pain.  Nodular peritoneal thickening and ascites in the abdomen is better characterized on T2w MRI (Fig 4b-c) than CT (Fig 4a). Tumor restricts diffusion on DWI sequence (Fig 4d). Enhancement of the nodular peritoneal thickening is well seen on T1w pre and post contrast imaging (Fig 4e-f). Imaging findings favor primary peritoneal serous carcinoma (PPSC) rather than peritoneal carcinomatosis given no evidence of other primary tumor in this post menopausal female. Upon biopsy, pathology proved this to be a case of PPSC</a:t>
            </a:r>
          </a:p>
        </p:txBody>
      </p:sp>
      <p:sp>
        <p:nvSpPr>
          <p:cNvPr id="14" name="Text Placeholder 3"/>
          <p:cNvSpPr txBox="1">
            <a:spLocks/>
          </p:cNvSpPr>
          <p:nvPr/>
        </p:nvSpPr>
        <p:spPr>
          <a:xfrm>
            <a:off x="519503" y="1795003"/>
            <a:ext cx="1515952" cy="292636"/>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US" sz="1200" dirty="0">
                <a:solidFill>
                  <a:schemeClr val="bg1"/>
                </a:solidFill>
              </a:rPr>
              <a:t>Figure 4a: axial  CT </a:t>
            </a:r>
          </a:p>
        </p:txBody>
      </p:sp>
      <p:sp>
        <p:nvSpPr>
          <p:cNvPr id="17" name="Text Placeholder 3"/>
          <p:cNvSpPr txBox="1">
            <a:spLocks/>
          </p:cNvSpPr>
          <p:nvPr/>
        </p:nvSpPr>
        <p:spPr>
          <a:xfrm>
            <a:off x="4462197" y="1786541"/>
            <a:ext cx="2509435" cy="401508"/>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4c: axial T2w fat saturated</a:t>
            </a:r>
          </a:p>
        </p:txBody>
      </p:sp>
      <p:sp>
        <p:nvSpPr>
          <p:cNvPr id="18" name="Text Placeholder 3"/>
          <p:cNvSpPr txBox="1">
            <a:spLocks/>
          </p:cNvSpPr>
          <p:nvPr/>
        </p:nvSpPr>
        <p:spPr>
          <a:xfrm>
            <a:off x="2534886" y="1790842"/>
            <a:ext cx="1851359" cy="330902"/>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4b: axial T2w</a:t>
            </a:r>
          </a:p>
        </p:txBody>
      </p:sp>
      <p:sp>
        <p:nvSpPr>
          <p:cNvPr id="19" name="Text Placeholder 3"/>
          <p:cNvSpPr txBox="1">
            <a:spLocks/>
          </p:cNvSpPr>
          <p:nvPr/>
        </p:nvSpPr>
        <p:spPr>
          <a:xfrm>
            <a:off x="407466" y="3604339"/>
            <a:ext cx="1371600" cy="292636"/>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4d: DWI</a:t>
            </a:r>
          </a:p>
        </p:txBody>
      </p:sp>
      <p:sp>
        <p:nvSpPr>
          <p:cNvPr id="20" name="Text Placeholder 3"/>
          <p:cNvSpPr txBox="1">
            <a:spLocks/>
          </p:cNvSpPr>
          <p:nvPr/>
        </p:nvSpPr>
        <p:spPr>
          <a:xfrm>
            <a:off x="2316743" y="3600304"/>
            <a:ext cx="2342950" cy="448998"/>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4e: axial T1w fat sat pre-contrast </a:t>
            </a:r>
          </a:p>
        </p:txBody>
      </p:sp>
      <p:sp>
        <p:nvSpPr>
          <p:cNvPr id="21" name="Text Placeholder 3"/>
          <p:cNvSpPr txBox="1">
            <a:spLocks/>
          </p:cNvSpPr>
          <p:nvPr/>
        </p:nvSpPr>
        <p:spPr>
          <a:xfrm>
            <a:off x="4588865" y="3596771"/>
            <a:ext cx="2279469" cy="391849"/>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4f: axial T1w fat sat    venous phase </a:t>
            </a:r>
          </a:p>
        </p:txBody>
      </p:sp>
      <p:cxnSp>
        <p:nvCxnSpPr>
          <p:cNvPr id="15" name="Straight Arrow Connector 14"/>
          <p:cNvCxnSpPr/>
          <p:nvPr/>
        </p:nvCxnSpPr>
        <p:spPr>
          <a:xfrm>
            <a:off x="416804" y="224313"/>
            <a:ext cx="251750" cy="20250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2489775" y="218545"/>
            <a:ext cx="274019" cy="20411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4645608" y="320600"/>
            <a:ext cx="315530" cy="190174"/>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185738" y="2368555"/>
            <a:ext cx="228600" cy="11430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p:nvPr/>
        </p:nvCxnSpPr>
        <p:spPr>
          <a:xfrm>
            <a:off x="2553688" y="2218326"/>
            <a:ext cx="274019" cy="19940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a:off x="4732826" y="2243071"/>
            <a:ext cx="238442" cy="156854"/>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908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61" y="60530"/>
            <a:ext cx="2207733" cy="181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6" y="2051112"/>
            <a:ext cx="2207733" cy="171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p:cNvPicPr>
            <a:picLocks noChangeAspect="1"/>
          </p:cNvPicPr>
          <p:nvPr/>
        </p:nvPicPr>
        <p:blipFill>
          <a:blip r:embed="rId5"/>
          <a:stretch>
            <a:fillRect/>
          </a:stretch>
        </p:blipFill>
        <p:spPr>
          <a:xfrm>
            <a:off x="2353867" y="2061071"/>
            <a:ext cx="2149220" cy="1723545"/>
          </a:xfrm>
          <a:prstGeom prst="rect">
            <a:avLst/>
          </a:prstGeom>
        </p:spPr>
      </p:pic>
      <p:pic>
        <p:nvPicPr>
          <p:cNvPr id="31" name="Picture 30"/>
          <p:cNvPicPr>
            <a:picLocks noChangeAspect="1"/>
          </p:cNvPicPr>
          <p:nvPr/>
        </p:nvPicPr>
        <p:blipFill>
          <a:blip r:embed="rId6"/>
          <a:stretch>
            <a:fillRect/>
          </a:stretch>
        </p:blipFill>
        <p:spPr>
          <a:xfrm>
            <a:off x="4551367" y="2061071"/>
            <a:ext cx="2190858" cy="1723545"/>
          </a:xfrm>
          <a:prstGeom prst="rect">
            <a:avLst/>
          </a:prstGeom>
        </p:spPr>
      </p:pic>
      <p:pic>
        <p:nvPicPr>
          <p:cNvPr id="28" name="Picture 27"/>
          <p:cNvPicPr>
            <a:picLocks noChangeAspect="1"/>
          </p:cNvPicPr>
          <p:nvPr/>
        </p:nvPicPr>
        <p:blipFill>
          <a:blip r:embed="rId7"/>
          <a:stretch>
            <a:fillRect/>
          </a:stretch>
        </p:blipFill>
        <p:spPr>
          <a:xfrm>
            <a:off x="4521019" y="60530"/>
            <a:ext cx="2234948" cy="1815895"/>
          </a:xfrm>
          <a:prstGeom prst="rect">
            <a:avLst/>
          </a:prstGeom>
        </p:spPr>
      </p:pic>
      <p:pic>
        <p:nvPicPr>
          <p:cNvPr id="27" name="Content Placeholder 4"/>
          <p:cNvPicPr>
            <a:picLocks noChangeAspect="1"/>
          </p:cNvPicPr>
          <p:nvPr/>
        </p:nvPicPr>
        <p:blipFill>
          <a:blip r:embed="rId8"/>
          <a:stretch>
            <a:fillRect/>
          </a:stretch>
        </p:blipFill>
        <p:spPr>
          <a:xfrm>
            <a:off x="2333938" y="60530"/>
            <a:ext cx="2118034" cy="1812004"/>
          </a:xfrm>
          <a:prstGeom prst="rect">
            <a:avLst/>
          </a:prstGeom>
        </p:spPr>
      </p:pic>
      <p:sp>
        <p:nvSpPr>
          <p:cNvPr id="4" name="Text Placeholder 3"/>
          <p:cNvSpPr>
            <a:spLocks noGrp="1"/>
          </p:cNvSpPr>
          <p:nvPr>
            <p:ph type="body" sz="half" idx="2"/>
          </p:nvPr>
        </p:nvSpPr>
        <p:spPr>
          <a:xfrm>
            <a:off x="-39712" y="4075813"/>
            <a:ext cx="6936377" cy="800100"/>
          </a:xfrm>
        </p:spPr>
        <p:txBody>
          <a:bodyPr>
            <a:noAutofit/>
          </a:bodyPr>
          <a:lstStyle/>
          <a:p>
            <a:r>
              <a:rPr lang="en-US" sz="1500" dirty="0">
                <a:solidFill>
                  <a:schemeClr val="bg1"/>
                </a:solidFill>
              </a:rPr>
              <a:t>Figure 5: Postmenopausal female with weight loss. Nodular peritoneal thickening and ascites in the pelvis are better characterized on T2w MRI (Fig 5b-d) than CT (Fig 5a). Enhancement of the nodular peritoneal thickening is seen on T1w pre and post contrast images (Fig 5e-f). No evidence of tumor in the ovaries. Findings favor primary peritoneal serous carcinoma (PPSC)</a:t>
            </a:r>
          </a:p>
        </p:txBody>
      </p:sp>
      <p:sp>
        <p:nvSpPr>
          <p:cNvPr id="14" name="Text Placeholder 3"/>
          <p:cNvSpPr txBox="1">
            <a:spLocks/>
          </p:cNvSpPr>
          <p:nvPr/>
        </p:nvSpPr>
        <p:spPr>
          <a:xfrm>
            <a:off x="519188" y="1849414"/>
            <a:ext cx="1569857" cy="292636"/>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US" sz="1200" dirty="0">
                <a:solidFill>
                  <a:schemeClr val="bg1"/>
                </a:solidFill>
              </a:rPr>
              <a:t>Figure 5a: axial CT </a:t>
            </a:r>
          </a:p>
        </p:txBody>
      </p:sp>
      <p:sp>
        <p:nvSpPr>
          <p:cNvPr id="17" name="Text Placeholder 3"/>
          <p:cNvSpPr txBox="1">
            <a:spLocks/>
          </p:cNvSpPr>
          <p:nvPr/>
        </p:nvSpPr>
        <p:spPr>
          <a:xfrm>
            <a:off x="4532298" y="1855133"/>
            <a:ext cx="2216021" cy="401508"/>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5c: axial T2w fat saturated</a:t>
            </a:r>
          </a:p>
        </p:txBody>
      </p:sp>
      <p:sp>
        <p:nvSpPr>
          <p:cNvPr id="18" name="Text Placeholder 3"/>
          <p:cNvSpPr txBox="1">
            <a:spLocks/>
          </p:cNvSpPr>
          <p:nvPr/>
        </p:nvSpPr>
        <p:spPr>
          <a:xfrm>
            <a:off x="2256832" y="1858594"/>
            <a:ext cx="2557798" cy="395671"/>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US" sz="1200" dirty="0">
                <a:solidFill>
                  <a:schemeClr val="bg1"/>
                </a:solidFill>
              </a:rPr>
              <a:t>Figure 5b: axial T2w high resolution</a:t>
            </a:r>
          </a:p>
        </p:txBody>
      </p:sp>
      <p:sp>
        <p:nvSpPr>
          <p:cNvPr id="19" name="Text Placeholder 3"/>
          <p:cNvSpPr txBox="1">
            <a:spLocks/>
          </p:cNvSpPr>
          <p:nvPr/>
        </p:nvSpPr>
        <p:spPr>
          <a:xfrm>
            <a:off x="306463" y="3720128"/>
            <a:ext cx="1621661" cy="292636"/>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5d: sagittal T2w</a:t>
            </a:r>
          </a:p>
        </p:txBody>
      </p:sp>
      <p:sp>
        <p:nvSpPr>
          <p:cNvPr id="20" name="Text Placeholder 3"/>
          <p:cNvSpPr txBox="1">
            <a:spLocks/>
          </p:cNvSpPr>
          <p:nvPr/>
        </p:nvSpPr>
        <p:spPr>
          <a:xfrm>
            <a:off x="2430889" y="3729912"/>
            <a:ext cx="2021083" cy="448998"/>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5e: axial T1w fat sat                     pre-contrast </a:t>
            </a:r>
          </a:p>
        </p:txBody>
      </p:sp>
      <p:sp>
        <p:nvSpPr>
          <p:cNvPr id="21" name="Text Placeholder 3"/>
          <p:cNvSpPr txBox="1">
            <a:spLocks/>
          </p:cNvSpPr>
          <p:nvPr/>
        </p:nvSpPr>
        <p:spPr>
          <a:xfrm>
            <a:off x="4557460" y="3720128"/>
            <a:ext cx="2149220" cy="391849"/>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200" dirty="0">
                <a:solidFill>
                  <a:schemeClr val="bg1"/>
                </a:solidFill>
              </a:rPr>
              <a:t>Figure 5f: axial T1w fat sat                   delayed phase</a:t>
            </a:r>
          </a:p>
        </p:txBody>
      </p:sp>
      <p:cxnSp>
        <p:nvCxnSpPr>
          <p:cNvPr id="15" name="Straight Arrow Connector 14"/>
          <p:cNvCxnSpPr>
            <a:cxnSpLocks/>
          </p:cNvCxnSpPr>
          <p:nvPr/>
        </p:nvCxnSpPr>
        <p:spPr>
          <a:xfrm flipH="1" flipV="1">
            <a:off x="1438124" y="1234847"/>
            <a:ext cx="266410" cy="17607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flipH="1" flipV="1">
            <a:off x="3735343" y="1234847"/>
            <a:ext cx="319751" cy="8807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H="1" flipV="1">
            <a:off x="5919040" y="1390324"/>
            <a:ext cx="319751" cy="10589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a:cxnSpLocks/>
          </p:cNvCxnSpPr>
          <p:nvPr/>
        </p:nvCxnSpPr>
        <p:spPr>
          <a:xfrm>
            <a:off x="580148" y="2928315"/>
            <a:ext cx="372534" cy="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a:cxnSpLocks/>
          </p:cNvCxnSpPr>
          <p:nvPr/>
        </p:nvCxnSpPr>
        <p:spPr>
          <a:xfrm flipH="1" flipV="1">
            <a:off x="3735343" y="3255542"/>
            <a:ext cx="255104" cy="20587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a:cxnSpLocks/>
          </p:cNvCxnSpPr>
          <p:nvPr/>
        </p:nvCxnSpPr>
        <p:spPr>
          <a:xfrm flipH="1" flipV="1">
            <a:off x="6001598" y="3242835"/>
            <a:ext cx="346952" cy="19415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218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421" y="1985549"/>
            <a:ext cx="2237934" cy="167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017" y="1985549"/>
            <a:ext cx="2230270" cy="167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1" y="1985549"/>
            <a:ext cx="2230270" cy="167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5421" y="37400"/>
            <a:ext cx="2237934" cy="174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3354" y="37400"/>
            <a:ext cx="2237934" cy="174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61" y="37400"/>
            <a:ext cx="2225460" cy="174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half" idx="2"/>
          </p:nvPr>
        </p:nvSpPr>
        <p:spPr>
          <a:xfrm>
            <a:off x="-26679" y="3929980"/>
            <a:ext cx="6950876" cy="906471"/>
          </a:xfrm>
        </p:spPr>
        <p:txBody>
          <a:bodyPr>
            <a:noAutofit/>
          </a:bodyPr>
          <a:lstStyle/>
          <a:p>
            <a:r>
              <a:rPr lang="en-US" sz="1600" dirty="0">
                <a:solidFill>
                  <a:schemeClr val="bg1"/>
                </a:solidFill>
              </a:rPr>
              <a:t>Figure 6: 53 year old female with history of primary peritoneal carcinomatosis post omentectomy and chemotherapy.  A solid and cystic </a:t>
            </a:r>
            <a:r>
              <a:rPr lang="en-US" sz="1600" dirty="0" err="1">
                <a:solidFill>
                  <a:schemeClr val="bg1"/>
                </a:solidFill>
              </a:rPr>
              <a:t>perisplenic</a:t>
            </a:r>
            <a:r>
              <a:rPr lang="en-US" sz="1600" dirty="0">
                <a:solidFill>
                  <a:schemeClr val="bg1"/>
                </a:solidFill>
              </a:rPr>
              <a:t> metastatic implant is better characterized on T2w MRI (Fig 6b-c-d) than CT (Fig 6a). Internal hemorrhage and enhancement of the </a:t>
            </a:r>
            <a:r>
              <a:rPr lang="en-US" sz="1600" dirty="0" err="1">
                <a:solidFill>
                  <a:schemeClr val="bg1"/>
                </a:solidFill>
              </a:rPr>
              <a:t>perisplenic</a:t>
            </a:r>
            <a:r>
              <a:rPr lang="en-US" sz="1600" dirty="0">
                <a:solidFill>
                  <a:schemeClr val="bg1"/>
                </a:solidFill>
              </a:rPr>
              <a:t> </a:t>
            </a:r>
            <a:r>
              <a:rPr lang="en-US" sz="1600" dirty="0" err="1">
                <a:solidFill>
                  <a:schemeClr val="bg1"/>
                </a:solidFill>
              </a:rPr>
              <a:t>impant</a:t>
            </a:r>
            <a:r>
              <a:rPr lang="en-US" sz="1600" dirty="0">
                <a:solidFill>
                  <a:schemeClr val="bg1"/>
                </a:solidFill>
              </a:rPr>
              <a:t> is well demonstrated on T1w pre and post contrast imaging (Fig 6e-f)</a:t>
            </a:r>
          </a:p>
        </p:txBody>
      </p:sp>
      <p:sp>
        <p:nvSpPr>
          <p:cNvPr id="14" name="Text Placeholder 3"/>
          <p:cNvSpPr txBox="1">
            <a:spLocks/>
          </p:cNvSpPr>
          <p:nvPr/>
        </p:nvSpPr>
        <p:spPr>
          <a:xfrm>
            <a:off x="448057" y="1738413"/>
            <a:ext cx="1713334" cy="292636"/>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US" sz="1000" dirty="0">
                <a:solidFill>
                  <a:schemeClr val="bg1"/>
                </a:solidFill>
              </a:rPr>
              <a:t>Figure 6a: axial CT </a:t>
            </a:r>
          </a:p>
        </p:txBody>
      </p:sp>
      <p:sp>
        <p:nvSpPr>
          <p:cNvPr id="17" name="Text Placeholder 3"/>
          <p:cNvSpPr txBox="1">
            <a:spLocks/>
          </p:cNvSpPr>
          <p:nvPr/>
        </p:nvSpPr>
        <p:spPr>
          <a:xfrm>
            <a:off x="4433421" y="1747297"/>
            <a:ext cx="2538470" cy="401508"/>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000" dirty="0">
                <a:solidFill>
                  <a:schemeClr val="bg1"/>
                </a:solidFill>
              </a:rPr>
              <a:t>Figure 6c: axial T2w fat saturated</a:t>
            </a:r>
          </a:p>
        </p:txBody>
      </p:sp>
      <p:sp>
        <p:nvSpPr>
          <p:cNvPr id="18" name="Text Placeholder 3"/>
          <p:cNvSpPr txBox="1">
            <a:spLocks/>
          </p:cNvSpPr>
          <p:nvPr/>
        </p:nvSpPr>
        <p:spPr>
          <a:xfrm>
            <a:off x="2427726" y="1753301"/>
            <a:ext cx="1851359" cy="330902"/>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000" dirty="0">
                <a:solidFill>
                  <a:schemeClr val="bg1"/>
                </a:solidFill>
              </a:rPr>
              <a:t>Figure 6b: axial T2w</a:t>
            </a:r>
          </a:p>
        </p:txBody>
      </p:sp>
      <p:sp>
        <p:nvSpPr>
          <p:cNvPr id="19" name="Text Placeholder 3"/>
          <p:cNvSpPr txBox="1">
            <a:spLocks/>
          </p:cNvSpPr>
          <p:nvPr/>
        </p:nvSpPr>
        <p:spPr>
          <a:xfrm>
            <a:off x="292933" y="3649015"/>
            <a:ext cx="1702306" cy="292636"/>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000" dirty="0">
                <a:solidFill>
                  <a:schemeClr val="bg1"/>
                </a:solidFill>
              </a:rPr>
              <a:t>Figure 6d: coronal T2w</a:t>
            </a:r>
          </a:p>
        </p:txBody>
      </p:sp>
      <p:sp>
        <p:nvSpPr>
          <p:cNvPr id="20" name="Text Placeholder 3"/>
          <p:cNvSpPr txBox="1">
            <a:spLocks/>
          </p:cNvSpPr>
          <p:nvPr/>
        </p:nvSpPr>
        <p:spPr>
          <a:xfrm>
            <a:off x="2180991" y="3644230"/>
            <a:ext cx="2466794" cy="448998"/>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000" dirty="0">
                <a:solidFill>
                  <a:schemeClr val="bg1"/>
                </a:solidFill>
              </a:rPr>
              <a:t>Figure 6e: axial T1w fat sat pre-contrast </a:t>
            </a:r>
          </a:p>
        </p:txBody>
      </p:sp>
      <p:sp>
        <p:nvSpPr>
          <p:cNvPr id="21" name="Text Placeholder 3"/>
          <p:cNvSpPr txBox="1">
            <a:spLocks/>
          </p:cNvSpPr>
          <p:nvPr/>
        </p:nvSpPr>
        <p:spPr>
          <a:xfrm>
            <a:off x="4385727" y="3626318"/>
            <a:ext cx="2538470" cy="391849"/>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000" dirty="0">
                <a:solidFill>
                  <a:schemeClr val="bg1"/>
                </a:solidFill>
              </a:rPr>
              <a:t>Figure 6f: axial T1w fat sat venous phase</a:t>
            </a:r>
          </a:p>
        </p:txBody>
      </p:sp>
      <p:cxnSp>
        <p:nvCxnSpPr>
          <p:cNvPr id="15" name="Straight Arrow Connector 14"/>
          <p:cNvCxnSpPr>
            <a:cxnSpLocks/>
          </p:cNvCxnSpPr>
          <p:nvPr/>
        </p:nvCxnSpPr>
        <p:spPr>
          <a:xfrm>
            <a:off x="1371600" y="571500"/>
            <a:ext cx="251750" cy="20250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a:cxnSpLocks/>
          </p:cNvCxnSpPr>
          <p:nvPr/>
        </p:nvCxnSpPr>
        <p:spPr>
          <a:xfrm>
            <a:off x="3600451" y="580950"/>
            <a:ext cx="274019" cy="20411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a:cxnSpLocks/>
          </p:cNvCxnSpPr>
          <p:nvPr/>
        </p:nvCxnSpPr>
        <p:spPr>
          <a:xfrm>
            <a:off x="5756880" y="571500"/>
            <a:ext cx="315530" cy="190174"/>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a:cxnSpLocks/>
          </p:cNvCxnSpPr>
          <p:nvPr/>
        </p:nvCxnSpPr>
        <p:spPr>
          <a:xfrm>
            <a:off x="1271342" y="2303018"/>
            <a:ext cx="228600" cy="11430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a:cxnSpLocks/>
          </p:cNvCxnSpPr>
          <p:nvPr/>
        </p:nvCxnSpPr>
        <p:spPr>
          <a:xfrm>
            <a:off x="3586790" y="2504601"/>
            <a:ext cx="274019" cy="19940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a:cxnSpLocks/>
          </p:cNvCxnSpPr>
          <p:nvPr/>
        </p:nvCxnSpPr>
        <p:spPr>
          <a:xfrm>
            <a:off x="5914645" y="2428497"/>
            <a:ext cx="238442" cy="24268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2402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7D8A2D-6DE0-46F2-8695-7589E5D4B062}"/>
              </a:ext>
            </a:extLst>
          </p:cNvPr>
          <p:cNvSpPr txBox="1"/>
          <p:nvPr/>
        </p:nvSpPr>
        <p:spPr>
          <a:xfrm>
            <a:off x="381409" y="1644480"/>
            <a:ext cx="1641699" cy="400110"/>
          </a:xfrm>
          <a:prstGeom prst="rect">
            <a:avLst/>
          </a:prstGeom>
          <a:noFill/>
        </p:spPr>
        <p:txBody>
          <a:bodyPr wrap="square" rtlCol="0">
            <a:spAutoFit/>
          </a:bodyPr>
          <a:lstStyle/>
          <a:p>
            <a:r>
              <a:rPr lang="en-US" sz="1000" dirty="0">
                <a:solidFill>
                  <a:srgbClr val="FFFFFF"/>
                </a:solidFill>
                <a:ea typeface="Calibri"/>
                <a:cs typeface="Calibri"/>
                <a:sym typeface="Calibri"/>
              </a:rPr>
              <a:t>Figure 7a: axial T2w</a:t>
            </a:r>
            <a:endParaRPr lang="en-US" sz="1000" dirty="0">
              <a:solidFill>
                <a:srgbClr val="FFFFFF"/>
              </a:solidFill>
            </a:endParaRPr>
          </a:p>
          <a:p>
            <a:endParaRPr lang="en-US" sz="1000" dirty="0">
              <a:solidFill>
                <a:schemeClr val="bg1"/>
              </a:solidFill>
            </a:endParaRPr>
          </a:p>
        </p:txBody>
      </p:sp>
      <p:pic>
        <p:nvPicPr>
          <p:cNvPr id="6" name="Picture 5">
            <a:extLst>
              <a:ext uri="{FF2B5EF4-FFF2-40B4-BE49-F238E27FC236}">
                <a16:creationId xmlns:a16="http://schemas.microsoft.com/office/drawing/2014/main" id="{20A674F4-3AFE-4A2C-B745-50E066286870}"/>
              </a:ext>
            </a:extLst>
          </p:cNvPr>
          <p:cNvPicPr>
            <a:picLocks noChangeAspect="1"/>
          </p:cNvPicPr>
          <p:nvPr/>
        </p:nvPicPr>
        <p:blipFill>
          <a:blip r:embed="rId3"/>
          <a:stretch>
            <a:fillRect/>
          </a:stretch>
        </p:blipFill>
        <p:spPr>
          <a:xfrm>
            <a:off x="76784" y="51643"/>
            <a:ext cx="2219065" cy="1632397"/>
          </a:xfrm>
          <a:prstGeom prst="rect">
            <a:avLst/>
          </a:prstGeom>
        </p:spPr>
      </p:pic>
      <p:pic>
        <p:nvPicPr>
          <p:cNvPr id="7" name="Picture 6">
            <a:extLst>
              <a:ext uri="{FF2B5EF4-FFF2-40B4-BE49-F238E27FC236}">
                <a16:creationId xmlns:a16="http://schemas.microsoft.com/office/drawing/2014/main" id="{8C166E55-32D7-45A1-A171-6AEF78B75A04}"/>
              </a:ext>
            </a:extLst>
          </p:cNvPr>
          <p:cNvPicPr>
            <a:picLocks noChangeAspect="1"/>
          </p:cNvPicPr>
          <p:nvPr/>
        </p:nvPicPr>
        <p:blipFill>
          <a:blip r:embed="rId4"/>
          <a:stretch>
            <a:fillRect/>
          </a:stretch>
        </p:blipFill>
        <p:spPr>
          <a:xfrm>
            <a:off x="2360752" y="51643"/>
            <a:ext cx="2145843" cy="1640992"/>
          </a:xfrm>
          <a:prstGeom prst="rect">
            <a:avLst/>
          </a:prstGeom>
        </p:spPr>
      </p:pic>
      <p:sp>
        <p:nvSpPr>
          <p:cNvPr id="9" name="TextBox 8">
            <a:extLst>
              <a:ext uri="{FF2B5EF4-FFF2-40B4-BE49-F238E27FC236}">
                <a16:creationId xmlns:a16="http://schemas.microsoft.com/office/drawing/2014/main" id="{79A9634B-6752-47B5-AFC1-532D9A4FE9EF}"/>
              </a:ext>
            </a:extLst>
          </p:cNvPr>
          <p:cNvSpPr txBox="1"/>
          <p:nvPr/>
        </p:nvSpPr>
        <p:spPr>
          <a:xfrm>
            <a:off x="2418298" y="1644481"/>
            <a:ext cx="2336899" cy="400110"/>
          </a:xfrm>
          <a:prstGeom prst="rect">
            <a:avLst/>
          </a:prstGeom>
          <a:noFill/>
        </p:spPr>
        <p:txBody>
          <a:bodyPr wrap="square" rtlCol="0">
            <a:spAutoFit/>
          </a:bodyPr>
          <a:lstStyle/>
          <a:p>
            <a:r>
              <a:rPr lang="en-US" sz="1000" dirty="0">
                <a:solidFill>
                  <a:srgbClr val="FFFFFF"/>
                </a:solidFill>
                <a:ea typeface="Calibri"/>
                <a:cs typeface="Calibri"/>
                <a:sym typeface="Calibri"/>
              </a:rPr>
              <a:t>Figure 7b: axial T2w fat saturated</a:t>
            </a:r>
            <a:endParaRPr lang="en-US" sz="1000" dirty="0">
              <a:solidFill>
                <a:srgbClr val="FFFFFF"/>
              </a:solidFill>
            </a:endParaRPr>
          </a:p>
          <a:p>
            <a:endParaRPr lang="en-US" sz="1000" dirty="0">
              <a:solidFill>
                <a:schemeClr val="bg1"/>
              </a:solidFill>
            </a:endParaRPr>
          </a:p>
        </p:txBody>
      </p:sp>
      <p:pic>
        <p:nvPicPr>
          <p:cNvPr id="10" name="Picture 9">
            <a:extLst>
              <a:ext uri="{FF2B5EF4-FFF2-40B4-BE49-F238E27FC236}">
                <a16:creationId xmlns:a16="http://schemas.microsoft.com/office/drawing/2014/main" id="{0F0DF316-B2DA-4136-928E-017122F1E033}"/>
              </a:ext>
            </a:extLst>
          </p:cNvPr>
          <p:cNvPicPr>
            <a:picLocks noChangeAspect="1"/>
          </p:cNvPicPr>
          <p:nvPr/>
        </p:nvPicPr>
        <p:blipFill>
          <a:blip r:embed="rId5"/>
          <a:stretch>
            <a:fillRect/>
          </a:stretch>
        </p:blipFill>
        <p:spPr>
          <a:xfrm>
            <a:off x="2348708" y="1886787"/>
            <a:ext cx="2157887" cy="1684115"/>
          </a:xfrm>
          <a:prstGeom prst="rect">
            <a:avLst/>
          </a:prstGeom>
        </p:spPr>
      </p:pic>
      <p:sp>
        <p:nvSpPr>
          <p:cNvPr id="11" name="TextBox 10">
            <a:extLst>
              <a:ext uri="{FF2B5EF4-FFF2-40B4-BE49-F238E27FC236}">
                <a16:creationId xmlns:a16="http://schemas.microsoft.com/office/drawing/2014/main" id="{47739754-DC0D-48B3-8760-138C866F2C40}"/>
              </a:ext>
            </a:extLst>
          </p:cNvPr>
          <p:cNvSpPr txBox="1"/>
          <p:nvPr/>
        </p:nvSpPr>
        <p:spPr>
          <a:xfrm>
            <a:off x="2220322" y="3548929"/>
            <a:ext cx="2610727" cy="246221"/>
          </a:xfrm>
          <a:prstGeom prst="rect">
            <a:avLst/>
          </a:prstGeom>
          <a:noFill/>
        </p:spPr>
        <p:txBody>
          <a:bodyPr wrap="square" rtlCol="0">
            <a:spAutoFit/>
          </a:bodyPr>
          <a:lstStyle/>
          <a:p>
            <a:pPr>
              <a:buClr>
                <a:srgbClr val="FFFFFF"/>
              </a:buClr>
              <a:buSzPts val="1400"/>
            </a:pPr>
            <a:r>
              <a:rPr lang="en-US" sz="1000" dirty="0">
                <a:solidFill>
                  <a:srgbClr val="FFFFFF"/>
                </a:solidFill>
                <a:ea typeface="Calibri"/>
                <a:cs typeface="Calibri"/>
                <a:sym typeface="Calibri"/>
              </a:rPr>
              <a:t>Figure 7e: axial T1w fat sat arterial  phase</a:t>
            </a:r>
            <a:endParaRPr lang="en-US" sz="1000" dirty="0">
              <a:solidFill>
                <a:schemeClr val="bg1"/>
              </a:solidFill>
            </a:endParaRPr>
          </a:p>
        </p:txBody>
      </p:sp>
      <p:pic>
        <p:nvPicPr>
          <p:cNvPr id="12" name="Picture 11">
            <a:extLst>
              <a:ext uri="{FF2B5EF4-FFF2-40B4-BE49-F238E27FC236}">
                <a16:creationId xmlns:a16="http://schemas.microsoft.com/office/drawing/2014/main" id="{061CCB0B-D01A-48BD-A6F8-16127D668102}"/>
              </a:ext>
            </a:extLst>
          </p:cNvPr>
          <p:cNvPicPr>
            <a:picLocks noChangeAspect="1"/>
          </p:cNvPicPr>
          <p:nvPr/>
        </p:nvPicPr>
        <p:blipFill>
          <a:blip r:embed="rId6"/>
          <a:stretch>
            <a:fillRect/>
          </a:stretch>
        </p:blipFill>
        <p:spPr>
          <a:xfrm>
            <a:off x="4576857" y="57188"/>
            <a:ext cx="2145843" cy="1626852"/>
          </a:xfrm>
          <a:prstGeom prst="rect">
            <a:avLst/>
          </a:prstGeom>
        </p:spPr>
      </p:pic>
      <p:sp>
        <p:nvSpPr>
          <p:cNvPr id="13" name="TextBox 12">
            <a:extLst>
              <a:ext uri="{FF2B5EF4-FFF2-40B4-BE49-F238E27FC236}">
                <a16:creationId xmlns:a16="http://schemas.microsoft.com/office/drawing/2014/main" id="{CEE4C4E5-8F87-46DE-B53C-E3E62019D2F4}"/>
              </a:ext>
            </a:extLst>
          </p:cNvPr>
          <p:cNvSpPr txBox="1"/>
          <p:nvPr/>
        </p:nvSpPr>
        <p:spPr>
          <a:xfrm>
            <a:off x="4906716" y="1640632"/>
            <a:ext cx="1400831" cy="246221"/>
          </a:xfrm>
          <a:prstGeom prst="rect">
            <a:avLst/>
          </a:prstGeom>
          <a:noFill/>
        </p:spPr>
        <p:txBody>
          <a:bodyPr wrap="square" rtlCol="0">
            <a:spAutoFit/>
          </a:bodyPr>
          <a:lstStyle/>
          <a:p>
            <a:pPr algn="ctr">
              <a:buClr>
                <a:srgbClr val="FFFFFF"/>
              </a:buClr>
              <a:buSzPts val="1400"/>
            </a:pPr>
            <a:r>
              <a:rPr lang="en-US" sz="1000" dirty="0">
                <a:solidFill>
                  <a:srgbClr val="FFFFFF"/>
                </a:solidFill>
                <a:ea typeface="Calibri"/>
                <a:cs typeface="Calibri"/>
                <a:sym typeface="Calibri"/>
              </a:rPr>
              <a:t>Figure 7c: DWI</a:t>
            </a:r>
            <a:endParaRPr lang="en-US" sz="1000" dirty="0">
              <a:solidFill>
                <a:srgbClr val="FFFFFF"/>
              </a:solidFill>
            </a:endParaRPr>
          </a:p>
        </p:txBody>
      </p:sp>
      <p:pic>
        <p:nvPicPr>
          <p:cNvPr id="14" name="Picture 13">
            <a:extLst>
              <a:ext uri="{FF2B5EF4-FFF2-40B4-BE49-F238E27FC236}">
                <a16:creationId xmlns:a16="http://schemas.microsoft.com/office/drawing/2014/main" id="{7470D1B3-9FB3-4D89-8E54-CB72E95128B2}"/>
              </a:ext>
            </a:extLst>
          </p:cNvPr>
          <p:cNvPicPr>
            <a:picLocks noChangeAspect="1"/>
          </p:cNvPicPr>
          <p:nvPr/>
        </p:nvPicPr>
        <p:blipFill>
          <a:blip r:embed="rId7"/>
          <a:stretch>
            <a:fillRect/>
          </a:stretch>
        </p:blipFill>
        <p:spPr>
          <a:xfrm>
            <a:off x="4570822" y="1886853"/>
            <a:ext cx="2145843" cy="1684115"/>
          </a:xfrm>
          <a:prstGeom prst="rect">
            <a:avLst/>
          </a:prstGeom>
        </p:spPr>
      </p:pic>
      <p:sp>
        <p:nvSpPr>
          <p:cNvPr id="15" name="TextBox 14">
            <a:extLst>
              <a:ext uri="{FF2B5EF4-FFF2-40B4-BE49-F238E27FC236}">
                <a16:creationId xmlns:a16="http://schemas.microsoft.com/office/drawing/2014/main" id="{195B2602-1BE6-4E75-864F-D1DC9AB6100C}"/>
              </a:ext>
            </a:extLst>
          </p:cNvPr>
          <p:cNvSpPr txBox="1"/>
          <p:nvPr/>
        </p:nvSpPr>
        <p:spPr>
          <a:xfrm>
            <a:off x="4559455" y="3545464"/>
            <a:ext cx="2420580" cy="246221"/>
          </a:xfrm>
          <a:prstGeom prst="rect">
            <a:avLst/>
          </a:prstGeom>
          <a:noFill/>
        </p:spPr>
        <p:txBody>
          <a:bodyPr wrap="square" rtlCol="0">
            <a:spAutoFit/>
          </a:bodyPr>
          <a:lstStyle/>
          <a:p>
            <a:pPr>
              <a:buClr>
                <a:srgbClr val="FFFFFF"/>
              </a:buClr>
              <a:buSzPts val="1400"/>
            </a:pPr>
            <a:r>
              <a:rPr lang="en-US" sz="1000" dirty="0">
                <a:solidFill>
                  <a:srgbClr val="FFFFFF"/>
                </a:solidFill>
                <a:ea typeface="Calibri"/>
                <a:cs typeface="Calibri"/>
                <a:sym typeface="Calibri"/>
              </a:rPr>
              <a:t>Figure 7f: axial T1w fat sat delayed phase</a:t>
            </a:r>
            <a:endParaRPr lang="en-US" sz="1000" dirty="0">
              <a:solidFill>
                <a:schemeClr val="bg1"/>
              </a:solidFill>
            </a:endParaRPr>
          </a:p>
        </p:txBody>
      </p:sp>
      <p:pic>
        <p:nvPicPr>
          <p:cNvPr id="16" name="Picture 15">
            <a:extLst>
              <a:ext uri="{FF2B5EF4-FFF2-40B4-BE49-F238E27FC236}">
                <a16:creationId xmlns:a16="http://schemas.microsoft.com/office/drawing/2014/main" id="{404EDCB9-AD06-421E-905F-632439E002BD}"/>
              </a:ext>
            </a:extLst>
          </p:cNvPr>
          <p:cNvPicPr>
            <a:picLocks noChangeAspect="1"/>
          </p:cNvPicPr>
          <p:nvPr/>
        </p:nvPicPr>
        <p:blipFill>
          <a:blip r:embed="rId8"/>
          <a:stretch>
            <a:fillRect/>
          </a:stretch>
        </p:blipFill>
        <p:spPr>
          <a:xfrm>
            <a:off x="76783" y="1886787"/>
            <a:ext cx="2219065" cy="1684115"/>
          </a:xfrm>
          <a:prstGeom prst="rect">
            <a:avLst/>
          </a:prstGeom>
        </p:spPr>
      </p:pic>
      <p:sp>
        <p:nvSpPr>
          <p:cNvPr id="17" name="TextBox 16">
            <a:extLst>
              <a:ext uri="{FF2B5EF4-FFF2-40B4-BE49-F238E27FC236}">
                <a16:creationId xmlns:a16="http://schemas.microsoft.com/office/drawing/2014/main" id="{88E42950-8F79-4B98-83FF-E97A954DB730}"/>
              </a:ext>
            </a:extLst>
          </p:cNvPr>
          <p:cNvSpPr txBox="1"/>
          <p:nvPr/>
        </p:nvSpPr>
        <p:spPr>
          <a:xfrm>
            <a:off x="-5337" y="3550848"/>
            <a:ext cx="2768034" cy="246221"/>
          </a:xfrm>
          <a:prstGeom prst="rect">
            <a:avLst/>
          </a:prstGeom>
          <a:noFill/>
        </p:spPr>
        <p:txBody>
          <a:bodyPr wrap="square" rtlCol="0">
            <a:spAutoFit/>
          </a:bodyPr>
          <a:lstStyle/>
          <a:p>
            <a:pPr>
              <a:buClr>
                <a:srgbClr val="FFFFFF"/>
              </a:buClr>
              <a:buSzPts val="1400"/>
            </a:pPr>
            <a:r>
              <a:rPr lang="en-US" sz="1000" dirty="0">
                <a:solidFill>
                  <a:srgbClr val="FFFFFF"/>
                </a:solidFill>
                <a:ea typeface="Calibri"/>
                <a:cs typeface="Calibri"/>
                <a:sym typeface="Calibri"/>
              </a:rPr>
              <a:t>Figure 7d: axial T1w fat sat pre-contrast</a:t>
            </a:r>
            <a:endParaRPr lang="en-US" sz="1000" dirty="0">
              <a:solidFill>
                <a:srgbClr val="FFFFFF"/>
              </a:solidFill>
            </a:endParaRPr>
          </a:p>
        </p:txBody>
      </p:sp>
      <p:sp>
        <p:nvSpPr>
          <p:cNvPr id="3" name="TextBox 2">
            <a:extLst>
              <a:ext uri="{FF2B5EF4-FFF2-40B4-BE49-F238E27FC236}">
                <a16:creationId xmlns:a16="http://schemas.microsoft.com/office/drawing/2014/main" id="{D45F69AF-2C16-804C-B142-DABB8AC52A76}"/>
              </a:ext>
            </a:extLst>
          </p:cNvPr>
          <p:cNvSpPr txBox="1"/>
          <p:nvPr/>
        </p:nvSpPr>
        <p:spPr>
          <a:xfrm>
            <a:off x="-18971" y="3734891"/>
            <a:ext cx="6999006" cy="1477328"/>
          </a:xfrm>
          <a:prstGeom prst="rect">
            <a:avLst/>
          </a:prstGeom>
          <a:noFill/>
        </p:spPr>
        <p:txBody>
          <a:bodyPr wrap="square" rtlCol="0">
            <a:spAutoFit/>
          </a:bodyPr>
          <a:lstStyle/>
          <a:p>
            <a:r>
              <a:rPr lang="en-US" sz="1500" dirty="0">
                <a:solidFill>
                  <a:srgbClr val="FFFFFF"/>
                </a:solidFill>
                <a:ea typeface="Calibri"/>
                <a:cs typeface="Calibri"/>
                <a:sym typeface="Calibri"/>
              </a:rPr>
              <a:t>Figure 7: 64 year old female with abdominal pain. </a:t>
            </a:r>
            <a:r>
              <a:rPr lang="en-US" sz="1500" dirty="0" err="1">
                <a:solidFill>
                  <a:srgbClr val="FFFFFF"/>
                </a:solidFill>
                <a:ea typeface="Calibri"/>
                <a:cs typeface="Calibri"/>
                <a:sym typeface="Calibri"/>
              </a:rPr>
              <a:t>Sheetlike</a:t>
            </a:r>
            <a:r>
              <a:rPr lang="en-US" sz="1500" dirty="0">
                <a:solidFill>
                  <a:srgbClr val="FFFFFF"/>
                </a:solidFill>
                <a:ea typeface="Calibri"/>
                <a:cs typeface="Calibri"/>
                <a:sym typeface="Calibri"/>
              </a:rPr>
              <a:t> thickening of the greater </a:t>
            </a:r>
            <a:r>
              <a:rPr lang="en-US" sz="1500" dirty="0" err="1">
                <a:solidFill>
                  <a:srgbClr val="FFFFFF"/>
                </a:solidFill>
                <a:ea typeface="Calibri"/>
                <a:cs typeface="Calibri"/>
                <a:sym typeface="Calibri"/>
              </a:rPr>
              <a:t>omentum</a:t>
            </a:r>
            <a:r>
              <a:rPr lang="en-US" sz="1500" dirty="0">
                <a:solidFill>
                  <a:srgbClr val="FFFFFF"/>
                </a:solidFill>
                <a:ea typeface="Calibri"/>
                <a:cs typeface="Calibri"/>
                <a:sym typeface="Calibri"/>
              </a:rPr>
              <a:t> seen with nodular peritoneal thickening demonstrate hypointense T2w signal (Fig 7a-b). Heterogeneously enhancing soft tissue in the </a:t>
            </a:r>
            <a:r>
              <a:rPr lang="en-US" sz="1500" dirty="0" err="1">
                <a:solidFill>
                  <a:srgbClr val="FFFFFF"/>
                </a:solidFill>
                <a:ea typeface="Calibri"/>
                <a:cs typeface="Calibri"/>
                <a:sym typeface="Calibri"/>
              </a:rPr>
              <a:t>omentum</a:t>
            </a:r>
            <a:r>
              <a:rPr lang="en-US" sz="1500" dirty="0">
                <a:solidFill>
                  <a:srgbClr val="FFFFFF"/>
                </a:solidFill>
                <a:ea typeface="Calibri"/>
                <a:cs typeface="Calibri"/>
                <a:sym typeface="Calibri"/>
              </a:rPr>
              <a:t> is seen on T1w pre and post contrast imaging (Fig 7d-e-f). The tumor restricts diffusion (Fig 7c). Imaging findings consistent with primary peritoneal serous carcinoma (PPSC). No evidence of other primary tumor.  </a:t>
            </a:r>
            <a:endParaRPr lang="en-US" sz="1500" dirty="0"/>
          </a:p>
        </p:txBody>
      </p:sp>
      <p:cxnSp>
        <p:nvCxnSpPr>
          <p:cNvPr id="18" name="Straight Arrow Connector 17">
            <a:extLst>
              <a:ext uri="{FF2B5EF4-FFF2-40B4-BE49-F238E27FC236}">
                <a16:creationId xmlns:a16="http://schemas.microsoft.com/office/drawing/2014/main" id="{47294CD4-5B9F-4851-8A58-F465530C535F}"/>
              </a:ext>
            </a:extLst>
          </p:cNvPr>
          <p:cNvCxnSpPr>
            <a:cxnSpLocks/>
          </p:cNvCxnSpPr>
          <p:nvPr/>
        </p:nvCxnSpPr>
        <p:spPr>
          <a:xfrm flipH="1">
            <a:off x="1678704" y="2092585"/>
            <a:ext cx="251750" cy="26402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C1BD1D29-E67C-4EC9-AEB1-1EA577831448}"/>
              </a:ext>
            </a:extLst>
          </p:cNvPr>
          <p:cNvCxnSpPr>
            <a:cxnSpLocks/>
          </p:cNvCxnSpPr>
          <p:nvPr/>
        </p:nvCxnSpPr>
        <p:spPr>
          <a:xfrm>
            <a:off x="142705" y="2240346"/>
            <a:ext cx="321141" cy="18435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04762C34-95B1-46D8-B768-24F82B6725AC}"/>
              </a:ext>
            </a:extLst>
          </p:cNvPr>
          <p:cNvCxnSpPr>
            <a:cxnSpLocks/>
          </p:cNvCxnSpPr>
          <p:nvPr/>
        </p:nvCxnSpPr>
        <p:spPr>
          <a:xfrm>
            <a:off x="2348708" y="2357439"/>
            <a:ext cx="313799" cy="16055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80B4D31D-0F88-4DB5-8D61-833E24222BD3}"/>
              </a:ext>
            </a:extLst>
          </p:cNvPr>
          <p:cNvCxnSpPr>
            <a:cxnSpLocks/>
          </p:cNvCxnSpPr>
          <p:nvPr/>
        </p:nvCxnSpPr>
        <p:spPr>
          <a:xfrm flipH="1">
            <a:off x="1799288" y="212576"/>
            <a:ext cx="262333" cy="20250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124C693C-C49C-447C-9F55-8DF63AE852A0}"/>
              </a:ext>
            </a:extLst>
          </p:cNvPr>
          <p:cNvCxnSpPr>
            <a:cxnSpLocks/>
          </p:cNvCxnSpPr>
          <p:nvPr/>
        </p:nvCxnSpPr>
        <p:spPr>
          <a:xfrm flipH="1">
            <a:off x="4018353" y="208137"/>
            <a:ext cx="288410" cy="20694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A10FD422-EB9D-4839-86A8-390F292857AC}"/>
              </a:ext>
            </a:extLst>
          </p:cNvPr>
          <p:cNvCxnSpPr>
            <a:cxnSpLocks/>
          </p:cNvCxnSpPr>
          <p:nvPr/>
        </p:nvCxnSpPr>
        <p:spPr>
          <a:xfrm flipH="1">
            <a:off x="3967380" y="1945887"/>
            <a:ext cx="287555" cy="29285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C13CA122-80A8-4E28-BAE7-70144830410B}"/>
              </a:ext>
            </a:extLst>
          </p:cNvPr>
          <p:cNvCxnSpPr>
            <a:cxnSpLocks/>
          </p:cNvCxnSpPr>
          <p:nvPr/>
        </p:nvCxnSpPr>
        <p:spPr>
          <a:xfrm flipH="1">
            <a:off x="6215248" y="2028631"/>
            <a:ext cx="287555" cy="29285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4A32CA4B-8917-4555-97DB-1EC795F6208B}"/>
              </a:ext>
            </a:extLst>
          </p:cNvPr>
          <p:cNvCxnSpPr>
            <a:cxnSpLocks/>
          </p:cNvCxnSpPr>
          <p:nvPr/>
        </p:nvCxnSpPr>
        <p:spPr>
          <a:xfrm flipH="1">
            <a:off x="6214820" y="75972"/>
            <a:ext cx="287983" cy="28976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5EE75CBE-89A2-8244-8163-39FA0FFB90DB}"/>
              </a:ext>
            </a:extLst>
          </p:cNvPr>
          <p:cNvCxnSpPr>
            <a:cxnSpLocks/>
          </p:cNvCxnSpPr>
          <p:nvPr/>
        </p:nvCxnSpPr>
        <p:spPr>
          <a:xfrm>
            <a:off x="4589715" y="2142198"/>
            <a:ext cx="330964" cy="18598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3397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F43B69-0710-48FB-9FE0-4A803E124F4D}"/>
              </a:ext>
            </a:extLst>
          </p:cNvPr>
          <p:cNvPicPr>
            <a:picLocks noChangeAspect="1"/>
          </p:cNvPicPr>
          <p:nvPr/>
        </p:nvPicPr>
        <p:blipFill>
          <a:blip r:embed="rId3"/>
          <a:stretch>
            <a:fillRect/>
          </a:stretch>
        </p:blipFill>
        <p:spPr>
          <a:xfrm>
            <a:off x="2255288" y="14089"/>
            <a:ext cx="2206984" cy="1813776"/>
          </a:xfrm>
          <a:prstGeom prst="rect">
            <a:avLst/>
          </a:prstGeom>
        </p:spPr>
      </p:pic>
      <p:sp>
        <p:nvSpPr>
          <p:cNvPr id="5" name="TextBox 4">
            <a:extLst>
              <a:ext uri="{FF2B5EF4-FFF2-40B4-BE49-F238E27FC236}">
                <a16:creationId xmlns:a16="http://schemas.microsoft.com/office/drawing/2014/main" id="{E63885BF-0F40-4201-9170-75C238F60D40}"/>
              </a:ext>
            </a:extLst>
          </p:cNvPr>
          <p:cNvSpPr txBox="1"/>
          <p:nvPr/>
        </p:nvSpPr>
        <p:spPr>
          <a:xfrm>
            <a:off x="2738026" y="1780195"/>
            <a:ext cx="2694748" cy="400110"/>
          </a:xfrm>
          <a:prstGeom prst="rect">
            <a:avLst/>
          </a:prstGeom>
          <a:noFill/>
        </p:spPr>
        <p:txBody>
          <a:bodyPr wrap="square" rtlCol="0">
            <a:spAutoFit/>
          </a:bodyPr>
          <a:lstStyle/>
          <a:p>
            <a:r>
              <a:rPr lang="en-US" sz="1000" dirty="0">
                <a:solidFill>
                  <a:srgbClr val="FFFFFF"/>
                </a:solidFill>
                <a:ea typeface="Calibri"/>
                <a:cs typeface="Calibri"/>
                <a:sym typeface="Calibri"/>
              </a:rPr>
              <a:t>Figure 8b: axial T2w</a:t>
            </a:r>
            <a:endParaRPr lang="en-US" sz="1000" dirty="0"/>
          </a:p>
          <a:p>
            <a:endParaRPr lang="en-US" sz="1000" dirty="0">
              <a:solidFill>
                <a:schemeClr val="bg1"/>
              </a:solidFill>
            </a:endParaRPr>
          </a:p>
        </p:txBody>
      </p:sp>
      <p:pic>
        <p:nvPicPr>
          <p:cNvPr id="6" name="Picture 5">
            <a:extLst>
              <a:ext uri="{FF2B5EF4-FFF2-40B4-BE49-F238E27FC236}">
                <a16:creationId xmlns:a16="http://schemas.microsoft.com/office/drawing/2014/main" id="{968C7BEE-FC37-46CA-95DF-F23E4D9104E2}"/>
              </a:ext>
            </a:extLst>
          </p:cNvPr>
          <p:cNvPicPr>
            <a:picLocks noChangeAspect="1"/>
          </p:cNvPicPr>
          <p:nvPr/>
        </p:nvPicPr>
        <p:blipFill>
          <a:blip r:embed="rId4"/>
          <a:stretch>
            <a:fillRect/>
          </a:stretch>
        </p:blipFill>
        <p:spPr>
          <a:xfrm>
            <a:off x="2248111" y="1984530"/>
            <a:ext cx="2206984" cy="1813776"/>
          </a:xfrm>
          <a:prstGeom prst="rect">
            <a:avLst/>
          </a:prstGeom>
        </p:spPr>
      </p:pic>
      <p:sp>
        <p:nvSpPr>
          <p:cNvPr id="7" name="TextBox 6">
            <a:extLst>
              <a:ext uri="{FF2B5EF4-FFF2-40B4-BE49-F238E27FC236}">
                <a16:creationId xmlns:a16="http://schemas.microsoft.com/office/drawing/2014/main" id="{4EF09BDA-B7AF-4B7D-A025-9BD6E7A670BB}"/>
              </a:ext>
            </a:extLst>
          </p:cNvPr>
          <p:cNvSpPr txBox="1"/>
          <p:nvPr/>
        </p:nvSpPr>
        <p:spPr>
          <a:xfrm>
            <a:off x="2231799" y="3743823"/>
            <a:ext cx="2694748" cy="400110"/>
          </a:xfrm>
          <a:prstGeom prst="rect">
            <a:avLst/>
          </a:prstGeom>
          <a:noFill/>
        </p:spPr>
        <p:txBody>
          <a:bodyPr wrap="square" rtlCol="0">
            <a:spAutoFit/>
          </a:bodyPr>
          <a:lstStyle/>
          <a:p>
            <a:r>
              <a:rPr lang="en-US" sz="1000" dirty="0">
                <a:solidFill>
                  <a:srgbClr val="FFFFFF"/>
                </a:solidFill>
                <a:ea typeface="Calibri"/>
                <a:cs typeface="Calibri"/>
                <a:sym typeface="Calibri"/>
              </a:rPr>
              <a:t>Figure 8e: axial T1w fat sat arterial phase</a:t>
            </a:r>
            <a:endParaRPr lang="en-US" sz="1000" dirty="0">
              <a:solidFill>
                <a:schemeClr val="bg1"/>
              </a:solidFill>
            </a:endParaRPr>
          </a:p>
          <a:p>
            <a:r>
              <a:rPr lang="en-US" sz="1000" dirty="0">
                <a:solidFill>
                  <a:schemeClr val="bg1"/>
                </a:solidFill>
              </a:rPr>
              <a:t> </a:t>
            </a:r>
          </a:p>
        </p:txBody>
      </p:sp>
      <p:pic>
        <p:nvPicPr>
          <p:cNvPr id="8" name="Picture 7">
            <a:extLst>
              <a:ext uri="{FF2B5EF4-FFF2-40B4-BE49-F238E27FC236}">
                <a16:creationId xmlns:a16="http://schemas.microsoft.com/office/drawing/2014/main" id="{BD62D672-1829-4337-B6D1-2ED89261E9A0}"/>
              </a:ext>
            </a:extLst>
          </p:cNvPr>
          <p:cNvPicPr>
            <a:picLocks noChangeAspect="1"/>
          </p:cNvPicPr>
          <p:nvPr/>
        </p:nvPicPr>
        <p:blipFill>
          <a:blip r:embed="rId5"/>
          <a:stretch>
            <a:fillRect/>
          </a:stretch>
        </p:blipFill>
        <p:spPr>
          <a:xfrm>
            <a:off x="4550432" y="1983400"/>
            <a:ext cx="2206984" cy="1812682"/>
          </a:xfrm>
          <a:prstGeom prst="rect">
            <a:avLst/>
          </a:prstGeom>
        </p:spPr>
      </p:pic>
      <p:sp>
        <p:nvSpPr>
          <p:cNvPr id="9" name="TextBox 8">
            <a:extLst>
              <a:ext uri="{FF2B5EF4-FFF2-40B4-BE49-F238E27FC236}">
                <a16:creationId xmlns:a16="http://schemas.microsoft.com/office/drawing/2014/main" id="{D95CFE22-3676-4616-B68E-240F2C273519}"/>
              </a:ext>
            </a:extLst>
          </p:cNvPr>
          <p:cNvSpPr txBox="1"/>
          <p:nvPr/>
        </p:nvSpPr>
        <p:spPr>
          <a:xfrm>
            <a:off x="4520133" y="3768296"/>
            <a:ext cx="2638569" cy="400110"/>
          </a:xfrm>
          <a:prstGeom prst="rect">
            <a:avLst/>
          </a:prstGeom>
          <a:noFill/>
        </p:spPr>
        <p:txBody>
          <a:bodyPr wrap="square" rtlCol="0">
            <a:spAutoFit/>
          </a:bodyPr>
          <a:lstStyle/>
          <a:p>
            <a:pPr>
              <a:spcBef>
                <a:spcPts val="210"/>
              </a:spcBef>
              <a:buClr>
                <a:srgbClr val="FFFFFF"/>
              </a:buClr>
              <a:buSzPts val="1400"/>
            </a:pPr>
            <a:r>
              <a:rPr lang="en-US" sz="1000" dirty="0">
                <a:solidFill>
                  <a:srgbClr val="FFFFFF"/>
                </a:solidFill>
                <a:ea typeface="Calibri"/>
                <a:cs typeface="Calibri"/>
                <a:sym typeface="Calibri"/>
              </a:rPr>
              <a:t>Figure 8f: axial T1w fat sat delayed  phase</a:t>
            </a:r>
            <a:endParaRPr lang="en-US" sz="1000" dirty="0"/>
          </a:p>
          <a:p>
            <a:endParaRPr lang="en-US" sz="1000" dirty="0">
              <a:solidFill>
                <a:schemeClr val="bg1"/>
              </a:solidFill>
            </a:endParaRPr>
          </a:p>
        </p:txBody>
      </p:sp>
      <p:pic>
        <p:nvPicPr>
          <p:cNvPr id="10" name="Picture 9">
            <a:extLst>
              <a:ext uri="{FF2B5EF4-FFF2-40B4-BE49-F238E27FC236}">
                <a16:creationId xmlns:a16="http://schemas.microsoft.com/office/drawing/2014/main" id="{0B867BDC-B5EB-4C8B-916F-590863D34420}"/>
              </a:ext>
            </a:extLst>
          </p:cNvPr>
          <p:cNvPicPr>
            <a:picLocks noChangeAspect="1"/>
          </p:cNvPicPr>
          <p:nvPr/>
        </p:nvPicPr>
        <p:blipFill>
          <a:blip r:embed="rId6"/>
          <a:stretch>
            <a:fillRect/>
          </a:stretch>
        </p:blipFill>
        <p:spPr>
          <a:xfrm>
            <a:off x="4550432" y="14089"/>
            <a:ext cx="2206984" cy="1813776"/>
          </a:xfrm>
          <a:prstGeom prst="rect">
            <a:avLst/>
          </a:prstGeom>
        </p:spPr>
      </p:pic>
      <p:sp>
        <p:nvSpPr>
          <p:cNvPr id="11" name="TextBox 10">
            <a:extLst>
              <a:ext uri="{FF2B5EF4-FFF2-40B4-BE49-F238E27FC236}">
                <a16:creationId xmlns:a16="http://schemas.microsoft.com/office/drawing/2014/main" id="{D212924F-70A9-483C-BEFA-8F8306CF2D22}"/>
              </a:ext>
            </a:extLst>
          </p:cNvPr>
          <p:cNvSpPr txBox="1"/>
          <p:nvPr/>
        </p:nvSpPr>
        <p:spPr>
          <a:xfrm>
            <a:off x="4568143" y="1787129"/>
            <a:ext cx="2189273" cy="246221"/>
          </a:xfrm>
          <a:prstGeom prst="rect">
            <a:avLst/>
          </a:prstGeom>
          <a:noFill/>
        </p:spPr>
        <p:txBody>
          <a:bodyPr wrap="square" rtlCol="0">
            <a:spAutoFit/>
          </a:bodyPr>
          <a:lstStyle/>
          <a:p>
            <a:pPr algn="ctr">
              <a:buClr>
                <a:srgbClr val="FFFFFF"/>
              </a:buClr>
              <a:buSzPts val="1400"/>
            </a:pPr>
            <a:r>
              <a:rPr lang="en-US" sz="1000" dirty="0">
                <a:solidFill>
                  <a:srgbClr val="FFFFFF"/>
                </a:solidFill>
                <a:ea typeface="Calibri"/>
                <a:cs typeface="Calibri"/>
                <a:sym typeface="Calibri"/>
              </a:rPr>
              <a:t>Figure 8c: axial T2w fat saturated</a:t>
            </a:r>
            <a:endParaRPr lang="en-US" sz="1000" dirty="0"/>
          </a:p>
        </p:txBody>
      </p:sp>
      <p:pic>
        <p:nvPicPr>
          <p:cNvPr id="12" name="Picture 11">
            <a:extLst>
              <a:ext uri="{FF2B5EF4-FFF2-40B4-BE49-F238E27FC236}">
                <a16:creationId xmlns:a16="http://schemas.microsoft.com/office/drawing/2014/main" id="{BFB30D46-E5B1-4FFD-A303-DB71499E8726}"/>
              </a:ext>
            </a:extLst>
          </p:cNvPr>
          <p:cNvPicPr>
            <a:picLocks noChangeAspect="1"/>
          </p:cNvPicPr>
          <p:nvPr/>
        </p:nvPicPr>
        <p:blipFill>
          <a:blip r:embed="rId7"/>
          <a:stretch>
            <a:fillRect/>
          </a:stretch>
        </p:blipFill>
        <p:spPr>
          <a:xfrm>
            <a:off x="83860" y="1982306"/>
            <a:ext cx="2106547" cy="1813776"/>
          </a:xfrm>
          <a:prstGeom prst="rect">
            <a:avLst/>
          </a:prstGeom>
        </p:spPr>
      </p:pic>
      <p:sp>
        <p:nvSpPr>
          <p:cNvPr id="13" name="TextBox 12">
            <a:extLst>
              <a:ext uri="{FF2B5EF4-FFF2-40B4-BE49-F238E27FC236}">
                <a16:creationId xmlns:a16="http://schemas.microsoft.com/office/drawing/2014/main" id="{4DBDBFD4-141C-49D5-B160-682C5FD9CC71}"/>
              </a:ext>
            </a:extLst>
          </p:cNvPr>
          <p:cNvSpPr txBox="1"/>
          <p:nvPr/>
        </p:nvSpPr>
        <p:spPr>
          <a:xfrm>
            <a:off x="-11386" y="3743823"/>
            <a:ext cx="2638569" cy="400110"/>
          </a:xfrm>
          <a:prstGeom prst="rect">
            <a:avLst/>
          </a:prstGeom>
          <a:noFill/>
        </p:spPr>
        <p:txBody>
          <a:bodyPr wrap="square" rtlCol="0">
            <a:spAutoFit/>
          </a:bodyPr>
          <a:lstStyle/>
          <a:p>
            <a:pPr>
              <a:buClr>
                <a:srgbClr val="FFFFFF"/>
              </a:buClr>
              <a:buSzPts val="1400"/>
            </a:pPr>
            <a:r>
              <a:rPr lang="en-US" sz="1000" dirty="0">
                <a:solidFill>
                  <a:srgbClr val="FFFFFF"/>
                </a:solidFill>
                <a:ea typeface="Calibri"/>
                <a:cs typeface="Calibri"/>
                <a:sym typeface="Calibri"/>
              </a:rPr>
              <a:t>Figure 8d: axial T1w fat sat pre-contrast </a:t>
            </a:r>
            <a:endParaRPr lang="en-US" sz="1000" dirty="0"/>
          </a:p>
          <a:p>
            <a:endParaRPr lang="en-US" sz="1000" dirty="0">
              <a:solidFill>
                <a:schemeClr val="bg1"/>
              </a:solidFill>
            </a:endParaRPr>
          </a:p>
        </p:txBody>
      </p:sp>
      <p:pic>
        <p:nvPicPr>
          <p:cNvPr id="14" name="Picture 13">
            <a:extLst>
              <a:ext uri="{FF2B5EF4-FFF2-40B4-BE49-F238E27FC236}">
                <a16:creationId xmlns:a16="http://schemas.microsoft.com/office/drawing/2014/main" id="{6831B674-2748-4202-A274-20BCB55E1764}"/>
              </a:ext>
            </a:extLst>
          </p:cNvPr>
          <p:cNvPicPr>
            <a:picLocks noChangeAspect="1"/>
          </p:cNvPicPr>
          <p:nvPr/>
        </p:nvPicPr>
        <p:blipFill>
          <a:blip r:embed="rId8"/>
          <a:stretch>
            <a:fillRect/>
          </a:stretch>
        </p:blipFill>
        <p:spPr>
          <a:xfrm>
            <a:off x="77440" y="14089"/>
            <a:ext cx="2106548" cy="1813776"/>
          </a:xfrm>
          <a:prstGeom prst="rect">
            <a:avLst/>
          </a:prstGeom>
        </p:spPr>
      </p:pic>
      <p:sp>
        <p:nvSpPr>
          <p:cNvPr id="2" name="Rectangle 1">
            <a:extLst>
              <a:ext uri="{FF2B5EF4-FFF2-40B4-BE49-F238E27FC236}">
                <a16:creationId xmlns:a16="http://schemas.microsoft.com/office/drawing/2014/main" id="{5162B052-3346-4E49-BACC-C8E7747B12A4}"/>
              </a:ext>
            </a:extLst>
          </p:cNvPr>
          <p:cNvSpPr/>
          <p:nvPr/>
        </p:nvSpPr>
        <p:spPr>
          <a:xfrm>
            <a:off x="396029" y="1790445"/>
            <a:ext cx="1152880" cy="246221"/>
          </a:xfrm>
          <a:prstGeom prst="rect">
            <a:avLst/>
          </a:prstGeom>
        </p:spPr>
        <p:txBody>
          <a:bodyPr wrap="none">
            <a:spAutoFit/>
          </a:bodyPr>
          <a:lstStyle/>
          <a:p>
            <a:pPr>
              <a:buClr>
                <a:srgbClr val="FFFFFF"/>
              </a:buClr>
              <a:buSzPts val="1400"/>
            </a:pPr>
            <a:r>
              <a:rPr lang="en-US" sz="1000" dirty="0">
                <a:solidFill>
                  <a:srgbClr val="FFFFFF"/>
                </a:solidFill>
                <a:ea typeface="Calibri"/>
                <a:cs typeface="Calibri"/>
                <a:sym typeface="Calibri"/>
              </a:rPr>
              <a:t>Figure 8a: axial CT </a:t>
            </a:r>
            <a:endParaRPr lang="en-US" sz="1000" dirty="0"/>
          </a:p>
        </p:txBody>
      </p:sp>
      <p:sp>
        <p:nvSpPr>
          <p:cNvPr id="3" name="TextBox 2">
            <a:extLst>
              <a:ext uri="{FF2B5EF4-FFF2-40B4-BE49-F238E27FC236}">
                <a16:creationId xmlns:a16="http://schemas.microsoft.com/office/drawing/2014/main" id="{CFBCEA8F-9408-AC4C-BD43-F25F10B722E9}"/>
              </a:ext>
            </a:extLst>
          </p:cNvPr>
          <p:cNvSpPr txBox="1"/>
          <p:nvPr/>
        </p:nvSpPr>
        <p:spPr>
          <a:xfrm>
            <a:off x="-58326" y="3999731"/>
            <a:ext cx="6916326" cy="1384995"/>
          </a:xfrm>
          <a:prstGeom prst="rect">
            <a:avLst/>
          </a:prstGeom>
          <a:noFill/>
        </p:spPr>
        <p:txBody>
          <a:bodyPr wrap="square" rtlCol="0">
            <a:spAutoFit/>
          </a:bodyPr>
          <a:lstStyle/>
          <a:p>
            <a:r>
              <a:rPr lang="en-US" sz="1400" dirty="0">
                <a:solidFill>
                  <a:schemeClr val="bg1"/>
                </a:solidFill>
              </a:rPr>
              <a:t>Figure 8: 61 year old female with abdominal distention. MR images show peritoneal/omental tumor infiltrate with peritoneal thickening and nodular components, better characterized on T2w (Fig 8b-c) than CT (Fig 8a). Enhancement of the omental infiltrates is seen on dynamic images (Fig 8d-e-f). A primary uterine/ovarian neoplasm is not identified. Primary diagnostic consideration is primary peritoneal papillary serous carcinoma.</a:t>
            </a:r>
            <a:br>
              <a:rPr lang="en-US" sz="1400" dirty="0">
                <a:solidFill>
                  <a:schemeClr val="bg1"/>
                </a:solidFill>
              </a:rPr>
            </a:br>
            <a:endParaRPr lang="en-US" sz="1400" dirty="0">
              <a:solidFill>
                <a:schemeClr val="bg1"/>
              </a:solidFill>
            </a:endParaRPr>
          </a:p>
        </p:txBody>
      </p:sp>
      <p:cxnSp>
        <p:nvCxnSpPr>
          <p:cNvPr id="15" name="Straight Arrow Connector 14">
            <a:extLst>
              <a:ext uri="{FF2B5EF4-FFF2-40B4-BE49-F238E27FC236}">
                <a16:creationId xmlns:a16="http://schemas.microsoft.com/office/drawing/2014/main" id="{29DB993B-3948-47E6-BBF2-6FC2F54F8FDB}"/>
              </a:ext>
            </a:extLst>
          </p:cNvPr>
          <p:cNvCxnSpPr>
            <a:cxnSpLocks/>
          </p:cNvCxnSpPr>
          <p:nvPr/>
        </p:nvCxnSpPr>
        <p:spPr>
          <a:xfrm flipH="1">
            <a:off x="1609974" y="43960"/>
            <a:ext cx="240084" cy="26142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A40F9E13-4302-4711-BD4A-3D2B9822AF1E}"/>
              </a:ext>
            </a:extLst>
          </p:cNvPr>
          <p:cNvCxnSpPr>
            <a:cxnSpLocks/>
          </p:cNvCxnSpPr>
          <p:nvPr/>
        </p:nvCxnSpPr>
        <p:spPr>
          <a:xfrm>
            <a:off x="441631" y="101729"/>
            <a:ext cx="217783" cy="195314"/>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78B82EBE-AB9D-4E57-828B-C1F2D1EA6E06}"/>
              </a:ext>
            </a:extLst>
          </p:cNvPr>
          <p:cNvCxnSpPr>
            <a:cxnSpLocks/>
          </p:cNvCxnSpPr>
          <p:nvPr/>
        </p:nvCxnSpPr>
        <p:spPr>
          <a:xfrm>
            <a:off x="297000" y="2107666"/>
            <a:ext cx="242201" cy="18541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E9021B4F-8609-44A9-B2C5-356CDB24E06B}"/>
              </a:ext>
            </a:extLst>
          </p:cNvPr>
          <p:cNvCxnSpPr>
            <a:cxnSpLocks/>
          </p:cNvCxnSpPr>
          <p:nvPr/>
        </p:nvCxnSpPr>
        <p:spPr>
          <a:xfrm flipH="1">
            <a:off x="4045156" y="209971"/>
            <a:ext cx="253977" cy="19081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A3C26114-39EC-45D2-9C39-83A8FB9C4BDF}"/>
              </a:ext>
            </a:extLst>
          </p:cNvPr>
          <p:cNvCxnSpPr>
            <a:cxnSpLocks/>
          </p:cNvCxnSpPr>
          <p:nvPr/>
        </p:nvCxnSpPr>
        <p:spPr>
          <a:xfrm>
            <a:off x="2505695" y="122734"/>
            <a:ext cx="249431" cy="17104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5041DD67-7881-44F2-BD36-2C8AAE664BFA}"/>
              </a:ext>
            </a:extLst>
          </p:cNvPr>
          <p:cNvCxnSpPr>
            <a:cxnSpLocks/>
          </p:cNvCxnSpPr>
          <p:nvPr/>
        </p:nvCxnSpPr>
        <p:spPr>
          <a:xfrm flipH="1">
            <a:off x="6252660" y="114442"/>
            <a:ext cx="271617" cy="203652"/>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E4AB4460-1039-4136-85A4-2114067E5083}"/>
              </a:ext>
            </a:extLst>
          </p:cNvPr>
          <p:cNvCxnSpPr>
            <a:cxnSpLocks/>
          </p:cNvCxnSpPr>
          <p:nvPr/>
        </p:nvCxnSpPr>
        <p:spPr>
          <a:xfrm flipH="1">
            <a:off x="1764500" y="2089648"/>
            <a:ext cx="206592" cy="22077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1CB59F09-F87E-44E8-A578-1698A2AD8CB2}"/>
              </a:ext>
            </a:extLst>
          </p:cNvPr>
          <p:cNvCxnSpPr>
            <a:cxnSpLocks/>
          </p:cNvCxnSpPr>
          <p:nvPr/>
        </p:nvCxnSpPr>
        <p:spPr>
          <a:xfrm flipH="1">
            <a:off x="4002813" y="2075688"/>
            <a:ext cx="222698" cy="23913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1ED58143-4853-4018-A1DA-1DDF63B7766E}"/>
              </a:ext>
            </a:extLst>
          </p:cNvPr>
          <p:cNvCxnSpPr>
            <a:cxnSpLocks/>
          </p:cNvCxnSpPr>
          <p:nvPr/>
        </p:nvCxnSpPr>
        <p:spPr>
          <a:xfrm>
            <a:off x="4627431" y="114442"/>
            <a:ext cx="244999" cy="21930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54" name="Straight Arrow Connector 53">
            <a:extLst>
              <a:ext uri="{FF2B5EF4-FFF2-40B4-BE49-F238E27FC236}">
                <a16:creationId xmlns:a16="http://schemas.microsoft.com/office/drawing/2014/main" id="{752830C0-3525-4676-91DB-175A0F618C43}"/>
              </a:ext>
            </a:extLst>
          </p:cNvPr>
          <p:cNvCxnSpPr>
            <a:cxnSpLocks/>
          </p:cNvCxnSpPr>
          <p:nvPr/>
        </p:nvCxnSpPr>
        <p:spPr>
          <a:xfrm flipH="1">
            <a:off x="6274260" y="2089648"/>
            <a:ext cx="204606" cy="22009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56" name="Straight Arrow Connector 55">
            <a:extLst>
              <a:ext uri="{FF2B5EF4-FFF2-40B4-BE49-F238E27FC236}">
                <a16:creationId xmlns:a16="http://schemas.microsoft.com/office/drawing/2014/main" id="{4E7603A1-8E86-4575-B405-425F883D9E94}"/>
              </a:ext>
            </a:extLst>
          </p:cNvPr>
          <p:cNvCxnSpPr>
            <a:cxnSpLocks/>
          </p:cNvCxnSpPr>
          <p:nvPr/>
        </p:nvCxnSpPr>
        <p:spPr>
          <a:xfrm>
            <a:off x="4810029" y="2104627"/>
            <a:ext cx="233036" cy="21513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58" name="Straight Arrow Connector 57">
            <a:extLst>
              <a:ext uri="{FF2B5EF4-FFF2-40B4-BE49-F238E27FC236}">
                <a16:creationId xmlns:a16="http://schemas.microsoft.com/office/drawing/2014/main" id="{BE6ED3FE-E4DC-4B50-B648-ADD626775CA2}"/>
              </a:ext>
            </a:extLst>
          </p:cNvPr>
          <p:cNvCxnSpPr>
            <a:cxnSpLocks/>
          </p:cNvCxnSpPr>
          <p:nvPr/>
        </p:nvCxnSpPr>
        <p:spPr>
          <a:xfrm>
            <a:off x="2475833" y="2060675"/>
            <a:ext cx="265728" cy="23189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7091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427D4-3A37-443F-AE35-789FF9E3603B}"/>
              </a:ext>
            </a:extLst>
          </p:cNvPr>
          <p:cNvPicPr>
            <a:picLocks noChangeAspect="1"/>
          </p:cNvPicPr>
          <p:nvPr/>
        </p:nvPicPr>
        <p:blipFill>
          <a:blip r:embed="rId3"/>
          <a:stretch>
            <a:fillRect/>
          </a:stretch>
        </p:blipFill>
        <p:spPr>
          <a:xfrm>
            <a:off x="88303" y="45190"/>
            <a:ext cx="2104587" cy="1714438"/>
          </a:xfrm>
          <a:prstGeom prst="rect">
            <a:avLst/>
          </a:prstGeom>
        </p:spPr>
      </p:pic>
      <p:pic>
        <p:nvPicPr>
          <p:cNvPr id="5" name="Picture 4">
            <a:extLst>
              <a:ext uri="{FF2B5EF4-FFF2-40B4-BE49-F238E27FC236}">
                <a16:creationId xmlns:a16="http://schemas.microsoft.com/office/drawing/2014/main" id="{D4CF90D3-CD68-4401-9F6A-CE78667CD0A3}"/>
              </a:ext>
            </a:extLst>
          </p:cNvPr>
          <p:cNvPicPr>
            <a:picLocks noChangeAspect="1"/>
          </p:cNvPicPr>
          <p:nvPr/>
        </p:nvPicPr>
        <p:blipFill>
          <a:blip r:embed="rId4"/>
          <a:stretch>
            <a:fillRect/>
          </a:stretch>
        </p:blipFill>
        <p:spPr>
          <a:xfrm>
            <a:off x="2320908" y="1938014"/>
            <a:ext cx="2213619" cy="1783602"/>
          </a:xfrm>
          <a:prstGeom prst="rect">
            <a:avLst/>
          </a:prstGeom>
        </p:spPr>
      </p:pic>
      <p:sp>
        <p:nvSpPr>
          <p:cNvPr id="6" name="TextBox 5">
            <a:extLst>
              <a:ext uri="{FF2B5EF4-FFF2-40B4-BE49-F238E27FC236}">
                <a16:creationId xmlns:a16="http://schemas.microsoft.com/office/drawing/2014/main" id="{78356013-58C2-4683-A97E-3BEB691E3BE6}"/>
              </a:ext>
            </a:extLst>
          </p:cNvPr>
          <p:cNvSpPr txBox="1"/>
          <p:nvPr/>
        </p:nvSpPr>
        <p:spPr>
          <a:xfrm>
            <a:off x="4576678" y="3669487"/>
            <a:ext cx="2487347" cy="246221"/>
          </a:xfrm>
          <a:prstGeom prst="rect">
            <a:avLst/>
          </a:prstGeom>
          <a:noFill/>
        </p:spPr>
        <p:txBody>
          <a:bodyPr wrap="square" rtlCol="0">
            <a:spAutoFit/>
          </a:bodyPr>
          <a:lstStyle/>
          <a:p>
            <a:pPr>
              <a:spcBef>
                <a:spcPts val="210"/>
              </a:spcBef>
              <a:buClr>
                <a:srgbClr val="FFFFFF"/>
              </a:buClr>
              <a:buSzPts val="1400"/>
            </a:pPr>
            <a:r>
              <a:rPr lang="en-US" sz="1000" dirty="0">
                <a:solidFill>
                  <a:schemeClr val="bg1"/>
                </a:solidFill>
                <a:ea typeface="Calibri"/>
                <a:cs typeface="Calibri"/>
                <a:sym typeface="Calibri"/>
              </a:rPr>
              <a:t>Figure 9f: axial T1w fat sat delayed phase</a:t>
            </a:r>
            <a:endParaRPr lang="en-US" sz="1000" dirty="0">
              <a:solidFill>
                <a:schemeClr val="bg1"/>
              </a:solidFill>
            </a:endParaRPr>
          </a:p>
        </p:txBody>
      </p:sp>
      <p:pic>
        <p:nvPicPr>
          <p:cNvPr id="8" name="Picture 7">
            <a:extLst>
              <a:ext uri="{FF2B5EF4-FFF2-40B4-BE49-F238E27FC236}">
                <a16:creationId xmlns:a16="http://schemas.microsoft.com/office/drawing/2014/main" id="{7E95515C-7837-4CC8-AF47-1AF7984B45B7}"/>
              </a:ext>
            </a:extLst>
          </p:cNvPr>
          <p:cNvPicPr>
            <a:picLocks noChangeAspect="1"/>
          </p:cNvPicPr>
          <p:nvPr/>
        </p:nvPicPr>
        <p:blipFill>
          <a:blip r:embed="rId5"/>
          <a:stretch>
            <a:fillRect/>
          </a:stretch>
        </p:blipFill>
        <p:spPr>
          <a:xfrm>
            <a:off x="4651945" y="45190"/>
            <a:ext cx="2117751" cy="1711864"/>
          </a:xfrm>
          <a:prstGeom prst="rect">
            <a:avLst/>
          </a:prstGeom>
        </p:spPr>
      </p:pic>
      <p:sp>
        <p:nvSpPr>
          <p:cNvPr id="9" name="TextBox 8">
            <a:extLst>
              <a:ext uri="{FF2B5EF4-FFF2-40B4-BE49-F238E27FC236}">
                <a16:creationId xmlns:a16="http://schemas.microsoft.com/office/drawing/2014/main" id="{5149FFA1-16FF-42B3-941A-ABEDD99DD490}"/>
              </a:ext>
            </a:extLst>
          </p:cNvPr>
          <p:cNvSpPr txBox="1"/>
          <p:nvPr/>
        </p:nvSpPr>
        <p:spPr>
          <a:xfrm>
            <a:off x="4757654" y="1703917"/>
            <a:ext cx="2034410" cy="246221"/>
          </a:xfrm>
          <a:prstGeom prst="rect">
            <a:avLst/>
          </a:prstGeom>
          <a:noFill/>
        </p:spPr>
        <p:txBody>
          <a:bodyPr wrap="square" rtlCol="0">
            <a:spAutoFit/>
          </a:bodyPr>
          <a:lstStyle/>
          <a:p>
            <a:r>
              <a:rPr lang="en-US" sz="1000" dirty="0">
                <a:solidFill>
                  <a:schemeClr val="bg1"/>
                </a:solidFill>
              </a:rPr>
              <a:t>Figure 9c: axial T1w </a:t>
            </a:r>
            <a:r>
              <a:rPr lang="en-US" sz="1000" dirty="0" err="1">
                <a:solidFill>
                  <a:schemeClr val="bg1"/>
                </a:solidFill>
              </a:rPr>
              <a:t>precontrast</a:t>
            </a:r>
            <a:r>
              <a:rPr lang="en-US" sz="1000" dirty="0">
                <a:solidFill>
                  <a:schemeClr val="bg1"/>
                </a:solidFill>
              </a:rPr>
              <a:t> </a:t>
            </a:r>
          </a:p>
        </p:txBody>
      </p:sp>
      <p:pic>
        <p:nvPicPr>
          <p:cNvPr id="10" name="Picture 9">
            <a:extLst>
              <a:ext uri="{FF2B5EF4-FFF2-40B4-BE49-F238E27FC236}">
                <a16:creationId xmlns:a16="http://schemas.microsoft.com/office/drawing/2014/main" id="{350F8A95-E771-48F0-857F-05EC6E0A5FC1}"/>
              </a:ext>
            </a:extLst>
          </p:cNvPr>
          <p:cNvPicPr>
            <a:picLocks noChangeAspect="1"/>
          </p:cNvPicPr>
          <p:nvPr/>
        </p:nvPicPr>
        <p:blipFill>
          <a:blip r:embed="rId6"/>
          <a:stretch>
            <a:fillRect/>
          </a:stretch>
        </p:blipFill>
        <p:spPr>
          <a:xfrm>
            <a:off x="94125" y="1943887"/>
            <a:ext cx="2095473" cy="1771856"/>
          </a:xfrm>
          <a:prstGeom prst="rect">
            <a:avLst/>
          </a:prstGeom>
        </p:spPr>
      </p:pic>
      <p:sp>
        <p:nvSpPr>
          <p:cNvPr id="11" name="TextBox 10">
            <a:extLst>
              <a:ext uri="{FF2B5EF4-FFF2-40B4-BE49-F238E27FC236}">
                <a16:creationId xmlns:a16="http://schemas.microsoft.com/office/drawing/2014/main" id="{B633FAF0-4FE0-4C53-B0D6-9BC65084AC2D}"/>
              </a:ext>
            </a:extLst>
          </p:cNvPr>
          <p:cNvSpPr txBox="1"/>
          <p:nvPr/>
        </p:nvSpPr>
        <p:spPr>
          <a:xfrm>
            <a:off x="-767" y="3670557"/>
            <a:ext cx="2794748" cy="400110"/>
          </a:xfrm>
          <a:prstGeom prst="rect">
            <a:avLst/>
          </a:prstGeom>
          <a:noFill/>
        </p:spPr>
        <p:txBody>
          <a:bodyPr wrap="square" rtlCol="0">
            <a:spAutoFit/>
          </a:bodyPr>
          <a:lstStyle/>
          <a:p>
            <a:r>
              <a:rPr lang="en-US" sz="1000" dirty="0">
                <a:solidFill>
                  <a:schemeClr val="bg1"/>
                </a:solidFill>
                <a:ea typeface="Calibri"/>
                <a:cs typeface="Calibri"/>
                <a:sym typeface="Calibri"/>
              </a:rPr>
              <a:t>Figure 9d: axial T1w fat sat arterial phase</a:t>
            </a:r>
            <a:endParaRPr lang="en-US" sz="1000" dirty="0">
              <a:solidFill>
                <a:schemeClr val="bg1"/>
              </a:solidFill>
            </a:endParaRPr>
          </a:p>
          <a:p>
            <a:r>
              <a:rPr lang="en-US" sz="1000" dirty="0">
                <a:solidFill>
                  <a:schemeClr val="bg1"/>
                </a:solidFill>
              </a:rPr>
              <a:t> </a:t>
            </a:r>
          </a:p>
        </p:txBody>
      </p:sp>
      <p:pic>
        <p:nvPicPr>
          <p:cNvPr id="12" name="Picture 11">
            <a:extLst>
              <a:ext uri="{FF2B5EF4-FFF2-40B4-BE49-F238E27FC236}">
                <a16:creationId xmlns:a16="http://schemas.microsoft.com/office/drawing/2014/main" id="{9466E79B-457D-460A-A553-83BAA635EA76}"/>
              </a:ext>
            </a:extLst>
          </p:cNvPr>
          <p:cNvPicPr>
            <a:picLocks noChangeAspect="1"/>
          </p:cNvPicPr>
          <p:nvPr/>
        </p:nvPicPr>
        <p:blipFill>
          <a:blip r:embed="rId7"/>
          <a:stretch>
            <a:fillRect/>
          </a:stretch>
        </p:blipFill>
        <p:spPr>
          <a:xfrm>
            <a:off x="4651945" y="1945459"/>
            <a:ext cx="2127594" cy="1770284"/>
          </a:xfrm>
          <a:prstGeom prst="rect">
            <a:avLst/>
          </a:prstGeom>
        </p:spPr>
      </p:pic>
      <p:pic>
        <p:nvPicPr>
          <p:cNvPr id="15" name="Picture 14">
            <a:extLst>
              <a:ext uri="{FF2B5EF4-FFF2-40B4-BE49-F238E27FC236}">
                <a16:creationId xmlns:a16="http://schemas.microsoft.com/office/drawing/2014/main" id="{B325844F-4EB6-414F-8126-A4E6A77988EB}"/>
              </a:ext>
            </a:extLst>
          </p:cNvPr>
          <p:cNvPicPr>
            <a:picLocks noChangeAspect="1"/>
          </p:cNvPicPr>
          <p:nvPr/>
        </p:nvPicPr>
        <p:blipFill>
          <a:blip r:embed="rId8"/>
          <a:stretch>
            <a:fillRect/>
          </a:stretch>
        </p:blipFill>
        <p:spPr>
          <a:xfrm>
            <a:off x="2320908" y="45189"/>
            <a:ext cx="2219554" cy="1711867"/>
          </a:xfrm>
          <a:prstGeom prst="rect">
            <a:avLst/>
          </a:prstGeom>
        </p:spPr>
      </p:pic>
      <p:sp>
        <p:nvSpPr>
          <p:cNvPr id="16" name="TextBox 15">
            <a:extLst>
              <a:ext uri="{FF2B5EF4-FFF2-40B4-BE49-F238E27FC236}">
                <a16:creationId xmlns:a16="http://schemas.microsoft.com/office/drawing/2014/main" id="{465EA7B4-7B21-43E6-B343-ABE6BA6BB1F6}"/>
              </a:ext>
            </a:extLst>
          </p:cNvPr>
          <p:cNvSpPr txBox="1"/>
          <p:nvPr/>
        </p:nvSpPr>
        <p:spPr>
          <a:xfrm>
            <a:off x="2797819" y="1705827"/>
            <a:ext cx="2487347" cy="246221"/>
          </a:xfrm>
          <a:prstGeom prst="rect">
            <a:avLst/>
          </a:prstGeom>
          <a:noFill/>
        </p:spPr>
        <p:txBody>
          <a:bodyPr wrap="square" rtlCol="0">
            <a:spAutoFit/>
          </a:bodyPr>
          <a:lstStyle/>
          <a:p>
            <a:r>
              <a:rPr lang="en-US" sz="1000" dirty="0">
                <a:solidFill>
                  <a:schemeClr val="bg1"/>
                </a:solidFill>
              </a:rPr>
              <a:t>Figure 9b: axial T2w </a:t>
            </a:r>
          </a:p>
        </p:txBody>
      </p:sp>
      <p:sp>
        <p:nvSpPr>
          <p:cNvPr id="2" name="TextBox 1">
            <a:extLst>
              <a:ext uri="{FF2B5EF4-FFF2-40B4-BE49-F238E27FC236}">
                <a16:creationId xmlns:a16="http://schemas.microsoft.com/office/drawing/2014/main" id="{06536C67-9248-8045-8ED1-9F6E62352EA5}"/>
              </a:ext>
            </a:extLst>
          </p:cNvPr>
          <p:cNvSpPr txBox="1"/>
          <p:nvPr/>
        </p:nvSpPr>
        <p:spPr>
          <a:xfrm>
            <a:off x="-22379" y="3810074"/>
            <a:ext cx="6920471" cy="1815882"/>
          </a:xfrm>
          <a:prstGeom prst="rect">
            <a:avLst/>
          </a:prstGeom>
          <a:noFill/>
        </p:spPr>
        <p:txBody>
          <a:bodyPr wrap="square" rtlCol="0">
            <a:spAutoFit/>
          </a:bodyPr>
          <a:lstStyle/>
          <a:p>
            <a:r>
              <a:rPr lang="en-US" sz="1400" dirty="0">
                <a:solidFill>
                  <a:schemeClr val="bg1"/>
                </a:solidFill>
              </a:rPr>
              <a:t>Figure 9: 56 year old female with increasing abdominal fullness and pain. CT image (Fig 9a) shows ascites, diffuse peritoneal nodularity and enhancement. Nodularity in the region of the </a:t>
            </a:r>
            <a:r>
              <a:rPr lang="en-US" sz="1400" dirty="0" err="1">
                <a:solidFill>
                  <a:schemeClr val="bg1"/>
                </a:solidFill>
              </a:rPr>
              <a:t>omentum</a:t>
            </a:r>
            <a:r>
              <a:rPr lang="en-US" sz="1400" dirty="0">
                <a:solidFill>
                  <a:schemeClr val="bg1"/>
                </a:solidFill>
              </a:rPr>
              <a:t> is better visualized on MR images (Fig 9b-c) consistent with omental caking. Enhancing omental masses with peritoneal thickening and nodularity are seen on dynamic images (Fig 9d-e-f). Primary diagnosis of primary serous tumor of the peritoneum given absence of known history of prior malignancy. </a:t>
            </a:r>
          </a:p>
          <a:p>
            <a:br>
              <a:rPr lang="en-US" sz="1400" dirty="0">
                <a:solidFill>
                  <a:schemeClr val="bg1"/>
                </a:solidFill>
              </a:rPr>
            </a:br>
            <a:endParaRPr lang="en-US" sz="1400" dirty="0">
              <a:solidFill>
                <a:schemeClr val="bg1"/>
              </a:solidFill>
            </a:endParaRPr>
          </a:p>
        </p:txBody>
      </p:sp>
      <p:cxnSp>
        <p:nvCxnSpPr>
          <p:cNvPr id="14" name="Straight Arrow Connector 13">
            <a:extLst>
              <a:ext uri="{FF2B5EF4-FFF2-40B4-BE49-F238E27FC236}">
                <a16:creationId xmlns:a16="http://schemas.microsoft.com/office/drawing/2014/main" id="{E8E50FD9-1C7F-4682-8134-66FA0005DC72}"/>
              </a:ext>
            </a:extLst>
          </p:cNvPr>
          <p:cNvCxnSpPr>
            <a:cxnSpLocks/>
          </p:cNvCxnSpPr>
          <p:nvPr/>
        </p:nvCxnSpPr>
        <p:spPr>
          <a:xfrm>
            <a:off x="237156" y="206860"/>
            <a:ext cx="224212" cy="25059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ADF5AB5B-2DD9-4B8D-89A3-B5076CFC4163}"/>
              </a:ext>
            </a:extLst>
          </p:cNvPr>
          <p:cNvCxnSpPr>
            <a:cxnSpLocks/>
          </p:cNvCxnSpPr>
          <p:nvPr/>
        </p:nvCxnSpPr>
        <p:spPr>
          <a:xfrm flipH="1">
            <a:off x="6267444" y="2217014"/>
            <a:ext cx="288968" cy="25365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917F1E71-A0EF-4649-B6F5-F1E4D6123B21}"/>
              </a:ext>
            </a:extLst>
          </p:cNvPr>
          <p:cNvCxnSpPr>
            <a:cxnSpLocks/>
          </p:cNvCxnSpPr>
          <p:nvPr/>
        </p:nvCxnSpPr>
        <p:spPr>
          <a:xfrm>
            <a:off x="4841172" y="2200799"/>
            <a:ext cx="288162" cy="25365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E5E8F363-F86C-4532-9CCE-438C537946C6}"/>
              </a:ext>
            </a:extLst>
          </p:cNvPr>
          <p:cNvCxnSpPr>
            <a:cxnSpLocks/>
          </p:cNvCxnSpPr>
          <p:nvPr/>
        </p:nvCxnSpPr>
        <p:spPr>
          <a:xfrm>
            <a:off x="2588070" y="2172850"/>
            <a:ext cx="250952" cy="31647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F346ABB9-BD65-4BAF-AF2F-2E90A491A71E}"/>
              </a:ext>
            </a:extLst>
          </p:cNvPr>
          <p:cNvCxnSpPr>
            <a:cxnSpLocks/>
          </p:cNvCxnSpPr>
          <p:nvPr/>
        </p:nvCxnSpPr>
        <p:spPr>
          <a:xfrm>
            <a:off x="4841172" y="311037"/>
            <a:ext cx="288162" cy="18754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0BA71887-37C8-4F5A-BE5B-21E0CE4E179F}"/>
              </a:ext>
            </a:extLst>
          </p:cNvPr>
          <p:cNvCxnSpPr>
            <a:cxnSpLocks/>
          </p:cNvCxnSpPr>
          <p:nvPr/>
        </p:nvCxnSpPr>
        <p:spPr>
          <a:xfrm flipH="1">
            <a:off x="1704719" y="2099894"/>
            <a:ext cx="287555" cy="29285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16628E35-5FB0-45D5-A458-ECF4487B7712}"/>
              </a:ext>
            </a:extLst>
          </p:cNvPr>
          <p:cNvCxnSpPr>
            <a:cxnSpLocks/>
          </p:cNvCxnSpPr>
          <p:nvPr/>
        </p:nvCxnSpPr>
        <p:spPr>
          <a:xfrm>
            <a:off x="306160" y="2113281"/>
            <a:ext cx="243496" cy="29956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F578423A-EF38-4D81-9822-E88029D53206}"/>
              </a:ext>
            </a:extLst>
          </p:cNvPr>
          <p:cNvCxnSpPr>
            <a:cxnSpLocks/>
          </p:cNvCxnSpPr>
          <p:nvPr/>
        </p:nvCxnSpPr>
        <p:spPr>
          <a:xfrm flipH="1">
            <a:off x="3959397" y="2168164"/>
            <a:ext cx="225999" cy="268919"/>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59681051-D7EA-48B7-8C8A-5CEAB8AFE3A5}"/>
              </a:ext>
            </a:extLst>
          </p:cNvPr>
          <p:cNvCxnSpPr>
            <a:cxnSpLocks/>
          </p:cNvCxnSpPr>
          <p:nvPr/>
        </p:nvCxnSpPr>
        <p:spPr>
          <a:xfrm>
            <a:off x="2578123" y="366063"/>
            <a:ext cx="260899" cy="21495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36781B8A-D4BC-BA41-8675-A014457C137B}"/>
              </a:ext>
            </a:extLst>
          </p:cNvPr>
          <p:cNvSpPr txBox="1"/>
          <p:nvPr/>
        </p:nvSpPr>
        <p:spPr>
          <a:xfrm>
            <a:off x="472305" y="1718804"/>
            <a:ext cx="2094741" cy="246221"/>
          </a:xfrm>
          <a:prstGeom prst="rect">
            <a:avLst/>
          </a:prstGeom>
          <a:noFill/>
        </p:spPr>
        <p:txBody>
          <a:bodyPr wrap="square" rtlCol="0">
            <a:spAutoFit/>
          </a:bodyPr>
          <a:lstStyle/>
          <a:p>
            <a:r>
              <a:rPr lang="en-US" sz="1000" dirty="0">
                <a:solidFill>
                  <a:schemeClr val="bg1"/>
                </a:solidFill>
              </a:rPr>
              <a:t>Figure 9a: axial CT </a:t>
            </a:r>
          </a:p>
        </p:txBody>
      </p:sp>
      <p:sp>
        <p:nvSpPr>
          <p:cNvPr id="7" name="Rectangle 6">
            <a:extLst>
              <a:ext uri="{FF2B5EF4-FFF2-40B4-BE49-F238E27FC236}">
                <a16:creationId xmlns:a16="http://schemas.microsoft.com/office/drawing/2014/main" id="{7D4070A8-268C-7F48-922F-CAFC2736D1AF}"/>
              </a:ext>
            </a:extLst>
          </p:cNvPr>
          <p:cNvSpPr/>
          <p:nvPr/>
        </p:nvSpPr>
        <p:spPr>
          <a:xfrm>
            <a:off x="2281820" y="3659415"/>
            <a:ext cx="3429000" cy="246221"/>
          </a:xfrm>
          <a:prstGeom prst="rect">
            <a:avLst/>
          </a:prstGeom>
        </p:spPr>
        <p:txBody>
          <a:bodyPr>
            <a:spAutoFit/>
          </a:bodyPr>
          <a:lstStyle/>
          <a:p>
            <a:pPr>
              <a:spcBef>
                <a:spcPts val="210"/>
              </a:spcBef>
              <a:buClr>
                <a:srgbClr val="FFFFFF"/>
              </a:buClr>
              <a:buSzPts val="1400"/>
            </a:pPr>
            <a:r>
              <a:rPr lang="en-US" sz="1000" dirty="0">
                <a:solidFill>
                  <a:schemeClr val="bg1"/>
                </a:solidFill>
                <a:ea typeface="Calibri"/>
                <a:cs typeface="Calibri"/>
                <a:sym typeface="Calibri"/>
              </a:rPr>
              <a:t>Figure 9e: axial T1w fat sat venous phase</a:t>
            </a:r>
            <a:endParaRPr lang="en-US" sz="1000" dirty="0">
              <a:solidFill>
                <a:schemeClr val="bg1"/>
              </a:solidFill>
            </a:endParaRPr>
          </a:p>
        </p:txBody>
      </p:sp>
    </p:spTree>
    <p:extLst>
      <p:ext uri="{BB962C8B-B14F-4D97-AF65-F5344CB8AC3E}">
        <p14:creationId xmlns:p14="http://schemas.microsoft.com/office/powerpoint/2010/main" val="1756779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D69AB-388C-4430-949D-D9890FE1477D}"/>
              </a:ext>
            </a:extLst>
          </p:cNvPr>
          <p:cNvPicPr>
            <a:picLocks noChangeAspect="1"/>
          </p:cNvPicPr>
          <p:nvPr/>
        </p:nvPicPr>
        <p:blipFill>
          <a:blip r:embed="rId3"/>
          <a:stretch>
            <a:fillRect/>
          </a:stretch>
        </p:blipFill>
        <p:spPr>
          <a:xfrm>
            <a:off x="73743" y="65266"/>
            <a:ext cx="2112296" cy="1661516"/>
          </a:xfrm>
          <a:prstGeom prst="rect">
            <a:avLst/>
          </a:prstGeom>
        </p:spPr>
      </p:pic>
      <p:pic>
        <p:nvPicPr>
          <p:cNvPr id="12" name="Picture 11">
            <a:extLst>
              <a:ext uri="{FF2B5EF4-FFF2-40B4-BE49-F238E27FC236}">
                <a16:creationId xmlns:a16="http://schemas.microsoft.com/office/drawing/2014/main" id="{CED6E5BC-CADB-42D7-A9E8-4AD81DC8728C}"/>
              </a:ext>
            </a:extLst>
          </p:cNvPr>
          <p:cNvPicPr>
            <a:picLocks noChangeAspect="1"/>
          </p:cNvPicPr>
          <p:nvPr/>
        </p:nvPicPr>
        <p:blipFill>
          <a:blip r:embed="rId4"/>
          <a:stretch>
            <a:fillRect/>
          </a:stretch>
        </p:blipFill>
        <p:spPr>
          <a:xfrm>
            <a:off x="2285506" y="74111"/>
            <a:ext cx="2123051" cy="1661517"/>
          </a:xfrm>
          <a:prstGeom prst="rect">
            <a:avLst/>
          </a:prstGeom>
        </p:spPr>
      </p:pic>
      <p:sp>
        <p:nvSpPr>
          <p:cNvPr id="22" name="TextBox 21">
            <a:extLst>
              <a:ext uri="{FF2B5EF4-FFF2-40B4-BE49-F238E27FC236}">
                <a16:creationId xmlns:a16="http://schemas.microsoft.com/office/drawing/2014/main" id="{6038DEA9-1517-F04D-A08E-4F514A17C9FF}"/>
              </a:ext>
            </a:extLst>
          </p:cNvPr>
          <p:cNvSpPr txBox="1"/>
          <p:nvPr/>
        </p:nvSpPr>
        <p:spPr>
          <a:xfrm>
            <a:off x="-58053" y="3956768"/>
            <a:ext cx="6974106" cy="1323439"/>
          </a:xfrm>
          <a:prstGeom prst="rect">
            <a:avLst/>
          </a:prstGeom>
          <a:noFill/>
        </p:spPr>
        <p:txBody>
          <a:bodyPr wrap="square" rtlCol="0">
            <a:spAutoFit/>
          </a:bodyPr>
          <a:lstStyle/>
          <a:p>
            <a:r>
              <a:rPr lang="en-US" sz="1400" dirty="0">
                <a:solidFill>
                  <a:schemeClr val="bg1"/>
                </a:solidFill>
              </a:rPr>
              <a:t>Figure 10: 58-year-old female with shortness of breath and abdominal distention. Nodular thickening of the </a:t>
            </a:r>
            <a:r>
              <a:rPr lang="en-US" sz="1400" dirty="0" err="1">
                <a:solidFill>
                  <a:schemeClr val="bg1"/>
                </a:solidFill>
              </a:rPr>
              <a:t>omentum</a:t>
            </a:r>
            <a:r>
              <a:rPr lang="en-US" sz="1400" dirty="0">
                <a:solidFill>
                  <a:schemeClr val="bg1"/>
                </a:solidFill>
              </a:rPr>
              <a:t> and ascites on CT images (Fig 10a-b). Peritoneal nodular thickening, diffuse enhancement and omental caking extension within the abdominal cavity is better assessed on the dynamic MR images (Fig 10d-e-f). No primary tumor was found in the ovary. Imaging findings favor primary peritoneal serous carcinoma (PPSC) </a:t>
            </a:r>
          </a:p>
          <a:p>
            <a:endParaRPr lang="en-US" sz="1000" dirty="0">
              <a:solidFill>
                <a:schemeClr val="bg1"/>
              </a:solidFill>
            </a:endParaRPr>
          </a:p>
        </p:txBody>
      </p:sp>
      <p:pic>
        <p:nvPicPr>
          <p:cNvPr id="2" name="Picture 1">
            <a:extLst>
              <a:ext uri="{FF2B5EF4-FFF2-40B4-BE49-F238E27FC236}">
                <a16:creationId xmlns:a16="http://schemas.microsoft.com/office/drawing/2014/main" id="{40E7B865-51A7-4F2F-84AE-1C0F53084103}"/>
              </a:ext>
            </a:extLst>
          </p:cNvPr>
          <p:cNvPicPr>
            <a:picLocks noChangeAspect="1"/>
          </p:cNvPicPr>
          <p:nvPr/>
        </p:nvPicPr>
        <p:blipFill>
          <a:blip r:embed="rId5"/>
          <a:stretch>
            <a:fillRect/>
          </a:stretch>
        </p:blipFill>
        <p:spPr>
          <a:xfrm>
            <a:off x="4540779" y="1982603"/>
            <a:ext cx="2183546" cy="1747984"/>
          </a:xfrm>
          <a:prstGeom prst="rect">
            <a:avLst/>
          </a:prstGeom>
        </p:spPr>
      </p:pic>
      <p:sp>
        <p:nvSpPr>
          <p:cNvPr id="4" name="TextBox 3">
            <a:extLst>
              <a:ext uri="{FF2B5EF4-FFF2-40B4-BE49-F238E27FC236}">
                <a16:creationId xmlns:a16="http://schemas.microsoft.com/office/drawing/2014/main" id="{9A2F58D4-B7D2-48C2-BD1A-5F074CD36CB5}"/>
              </a:ext>
            </a:extLst>
          </p:cNvPr>
          <p:cNvSpPr txBox="1"/>
          <p:nvPr/>
        </p:nvSpPr>
        <p:spPr>
          <a:xfrm>
            <a:off x="4508405" y="3710873"/>
            <a:ext cx="2466572" cy="246221"/>
          </a:xfrm>
          <a:prstGeom prst="rect">
            <a:avLst/>
          </a:prstGeom>
          <a:noFill/>
        </p:spPr>
        <p:txBody>
          <a:bodyPr wrap="square" rtlCol="0">
            <a:spAutoFit/>
          </a:bodyPr>
          <a:lstStyle/>
          <a:p>
            <a:pPr>
              <a:spcBef>
                <a:spcPts val="210"/>
              </a:spcBef>
              <a:buClr>
                <a:srgbClr val="FFFFFF"/>
              </a:buClr>
              <a:buSzPts val="1400"/>
            </a:pPr>
            <a:r>
              <a:rPr lang="en-US" sz="1000" dirty="0">
                <a:solidFill>
                  <a:schemeClr val="bg1"/>
                </a:solidFill>
                <a:ea typeface="Calibri"/>
                <a:cs typeface="Calibri"/>
                <a:sym typeface="Calibri"/>
              </a:rPr>
              <a:t>Figure 10f: axial T1w fat sat delayed phase</a:t>
            </a:r>
            <a:endParaRPr lang="en-US" sz="1000" dirty="0">
              <a:solidFill>
                <a:schemeClr val="bg1"/>
              </a:solidFill>
            </a:endParaRPr>
          </a:p>
        </p:txBody>
      </p:sp>
      <p:cxnSp>
        <p:nvCxnSpPr>
          <p:cNvPr id="19" name="Straight Arrow Connector 18">
            <a:extLst>
              <a:ext uri="{FF2B5EF4-FFF2-40B4-BE49-F238E27FC236}">
                <a16:creationId xmlns:a16="http://schemas.microsoft.com/office/drawing/2014/main" id="{A93A62B2-F4CC-41B8-BF08-FE4E136EC898}"/>
              </a:ext>
            </a:extLst>
          </p:cNvPr>
          <p:cNvCxnSpPr>
            <a:cxnSpLocks/>
          </p:cNvCxnSpPr>
          <p:nvPr/>
        </p:nvCxnSpPr>
        <p:spPr>
          <a:xfrm flipH="1">
            <a:off x="6357205" y="2258445"/>
            <a:ext cx="212769" cy="22495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D0E3AED1-5EFF-4FEC-BC6D-A1C3CC493C15}"/>
              </a:ext>
            </a:extLst>
          </p:cNvPr>
          <p:cNvPicPr>
            <a:picLocks noChangeAspect="1"/>
          </p:cNvPicPr>
          <p:nvPr/>
        </p:nvPicPr>
        <p:blipFill>
          <a:blip r:embed="rId6"/>
          <a:stretch>
            <a:fillRect/>
          </a:stretch>
        </p:blipFill>
        <p:spPr>
          <a:xfrm>
            <a:off x="2282200" y="1983166"/>
            <a:ext cx="2126357" cy="1747421"/>
          </a:xfrm>
          <a:prstGeom prst="rect">
            <a:avLst/>
          </a:prstGeom>
        </p:spPr>
      </p:pic>
      <p:sp>
        <p:nvSpPr>
          <p:cNvPr id="9" name="TextBox 8">
            <a:extLst>
              <a:ext uri="{FF2B5EF4-FFF2-40B4-BE49-F238E27FC236}">
                <a16:creationId xmlns:a16="http://schemas.microsoft.com/office/drawing/2014/main" id="{AEBB556D-D20B-46D5-A01C-FE9D13DCA370}"/>
              </a:ext>
            </a:extLst>
          </p:cNvPr>
          <p:cNvSpPr txBox="1"/>
          <p:nvPr/>
        </p:nvSpPr>
        <p:spPr>
          <a:xfrm>
            <a:off x="2182352" y="3714147"/>
            <a:ext cx="2429724" cy="246221"/>
          </a:xfrm>
          <a:prstGeom prst="rect">
            <a:avLst/>
          </a:prstGeom>
          <a:noFill/>
        </p:spPr>
        <p:txBody>
          <a:bodyPr wrap="square" rtlCol="0">
            <a:spAutoFit/>
          </a:bodyPr>
          <a:lstStyle/>
          <a:p>
            <a:r>
              <a:rPr lang="en-US" sz="1000" dirty="0">
                <a:solidFill>
                  <a:schemeClr val="bg1"/>
                </a:solidFill>
                <a:ea typeface="Calibri"/>
                <a:cs typeface="Calibri"/>
                <a:sym typeface="Calibri"/>
              </a:rPr>
              <a:t>Figure 10e: axial T1w fat sat arterial phase</a:t>
            </a:r>
            <a:endParaRPr lang="en-US" sz="1000" dirty="0">
              <a:solidFill>
                <a:schemeClr val="bg1"/>
              </a:solidFill>
            </a:endParaRPr>
          </a:p>
        </p:txBody>
      </p:sp>
      <p:pic>
        <p:nvPicPr>
          <p:cNvPr id="11" name="Picture 10">
            <a:extLst>
              <a:ext uri="{FF2B5EF4-FFF2-40B4-BE49-F238E27FC236}">
                <a16:creationId xmlns:a16="http://schemas.microsoft.com/office/drawing/2014/main" id="{299FDDFD-8F39-4D08-8BA7-ECE876A3B9E7}"/>
              </a:ext>
            </a:extLst>
          </p:cNvPr>
          <p:cNvPicPr>
            <a:picLocks noChangeAspect="1"/>
          </p:cNvPicPr>
          <p:nvPr/>
        </p:nvPicPr>
        <p:blipFill>
          <a:blip r:embed="rId7"/>
          <a:stretch>
            <a:fillRect/>
          </a:stretch>
        </p:blipFill>
        <p:spPr>
          <a:xfrm>
            <a:off x="105078" y="1982603"/>
            <a:ext cx="2077274" cy="1747421"/>
          </a:xfrm>
          <a:prstGeom prst="rect">
            <a:avLst/>
          </a:prstGeom>
        </p:spPr>
      </p:pic>
      <p:sp>
        <p:nvSpPr>
          <p:cNvPr id="21" name="Rectangle 20">
            <a:extLst>
              <a:ext uri="{FF2B5EF4-FFF2-40B4-BE49-F238E27FC236}">
                <a16:creationId xmlns:a16="http://schemas.microsoft.com/office/drawing/2014/main" id="{02983E75-5026-4FEE-A18E-0097B7E10D07}"/>
              </a:ext>
            </a:extLst>
          </p:cNvPr>
          <p:cNvSpPr/>
          <p:nvPr/>
        </p:nvSpPr>
        <p:spPr>
          <a:xfrm>
            <a:off x="175340" y="3705804"/>
            <a:ext cx="1936749" cy="246221"/>
          </a:xfrm>
          <a:prstGeom prst="rect">
            <a:avLst/>
          </a:prstGeom>
        </p:spPr>
        <p:txBody>
          <a:bodyPr wrap="none">
            <a:spAutoFit/>
          </a:bodyPr>
          <a:lstStyle/>
          <a:p>
            <a:r>
              <a:rPr lang="en-US" sz="1000" dirty="0">
                <a:solidFill>
                  <a:schemeClr val="bg1"/>
                </a:solidFill>
              </a:rPr>
              <a:t>Figure 10d: axial T1w </a:t>
            </a:r>
            <a:r>
              <a:rPr lang="en-US" sz="1000" dirty="0" err="1">
                <a:solidFill>
                  <a:schemeClr val="bg1"/>
                </a:solidFill>
              </a:rPr>
              <a:t>precontrast</a:t>
            </a:r>
            <a:r>
              <a:rPr lang="en-US" sz="1000" dirty="0">
                <a:solidFill>
                  <a:schemeClr val="bg1"/>
                </a:solidFill>
              </a:rPr>
              <a:t> </a:t>
            </a:r>
          </a:p>
        </p:txBody>
      </p:sp>
      <p:pic>
        <p:nvPicPr>
          <p:cNvPr id="23" name="Picture 22">
            <a:extLst>
              <a:ext uri="{FF2B5EF4-FFF2-40B4-BE49-F238E27FC236}">
                <a16:creationId xmlns:a16="http://schemas.microsoft.com/office/drawing/2014/main" id="{77292948-87E3-4B9B-9165-22122B6A8FD3}"/>
              </a:ext>
            </a:extLst>
          </p:cNvPr>
          <p:cNvPicPr>
            <a:picLocks noChangeAspect="1"/>
          </p:cNvPicPr>
          <p:nvPr/>
        </p:nvPicPr>
        <p:blipFill>
          <a:blip r:embed="rId8"/>
          <a:stretch>
            <a:fillRect/>
          </a:stretch>
        </p:blipFill>
        <p:spPr>
          <a:xfrm>
            <a:off x="4540779" y="74111"/>
            <a:ext cx="2183545" cy="1671533"/>
          </a:xfrm>
          <a:prstGeom prst="rect">
            <a:avLst/>
          </a:prstGeom>
        </p:spPr>
      </p:pic>
      <p:sp>
        <p:nvSpPr>
          <p:cNvPr id="24" name="Rectangle 23">
            <a:extLst>
              <a:ext uri="{FF2B5EF4-FFF2-40B4-BE49-F238E27FC236}">
                <a16:creationId xmlns:a16="http://schemas.microsoft.com/office/drawing/2014/main" id="{2ABBC394-9013-4BA6-ACF0-0FCAE9421D8B}"/>
              </a:ext>
            </a:extLst>
          </p:cNvPr>
          <p:cNvSpPr/>
          <p:nvPr/>
        </p:nvSpPr>
        <p:spPr>
          <a:xfrm>
            <a:off x="4723947" y="1735628"/>
            <a:ext cx="2098509" cy="400110"/>
          </a:xfrm>
          <a:prstGeom prst="rect">
            <a:avLst/>
          </a:prstGeom>
        </p:spPr>
        <p:txBody>
          <a:bodyPr wrap="square">
            <a:spAutoFit/>
          </a:bodyPr>
          <a:lstStyle/>
          <a:p>
            <a:r>
              <a:rPr lang="en-US" sz="1000" dirty="0">
                <a:solidFill>
                  <a:srgbClr val="FFFFFF"/>
                </a:solidFill>
                <a:ea typeface="Calibri"/>
                <a:cs typeface="Calibri"/>
                <a:sym typeface="Calibri"/>
              </a:rPr>
              <a:t>Figure 8c: axial T2w SPAIR</a:t>
            </a:r>
            <a:endParaRPr lang="en-US" sz="1000" dirty="0"/>
          </a:p>
          <a:p>
            <a:r>
              <a:rPr lang="en-US" sz="1000" dirty="0"/>
              <a:t> </a:t>
            </a:r>
          </a:p>
        </p:txBody>
      </p:sp>
      <p:cxnSp>
        <p:nvCxnSpPr>
          <p:cNvPr id="25" name="Straight Arrow Connector 24">
            <a:extLst>
              <a:ext uri="{FF2B5EF4-FFF2-40B4-BE49-F238E27FC236}">
                <a16:creationId xmlns:a16="http://schemas.microsoft.com/office/drawing/2014/main" id="{4A1C65B5-AC34-43A5-9E4D-CFCDA6FCD892}"/>
              </a:ext>
            </a:extLst>
          </p:cNvPr>
          <p:cNvCxnSpPr>
            <a:cxnSpLocks/>
          </p:cNvCxnSpPr>
          <p:nvPr/>
        </p:nvCxnSpPr>
        <p:spPr>
          <a:xfrm>
            <a:off x="307952" y="134370"/>
            <a:ext cx="260899" cy="214953"/>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2417890E-F623-4DD5-A2D1-15723AA5AA56}"/>
              </a:ext>
            </a:extLst>
          </p:cNvPr>
          <p:cNvCxnSpPr>
            <a:cxnSpLocks/>
          </p:cNvCxnSpPr>
          <p:nvPr/>
        </p:nvCxnSpPr>
        <p:spPr>
          <a:xfrm flipH="1">
            <a:off x="1646088" y="70587"/>
            <a:ext cx="276663" cy="21921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72E79FE5-BDCA-494E-9C8D-4DC968B1ADAE}"/>
              </a:ext>
            </a:extLst>
          </p:cNvPr>
          <p:cNvCxnSpPr>
            <a:cxnSpLocks/>
          </p:cNvCxnSpPr>
          <p:nvPr/>
        </p:nvCxnSpPr>
        <p:spPr>
          <a:xfrm flipH="1">
            <a:off x="6239518" y="109425"/>
            <a:ext cx="223434" cy="26484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D9B0879A-3EB3-41AB-B020-DEE6AB55D7D5}"/>
              </a:ext>
            </a:extLst>
          </p:cNvPr>
          <p:cNvCxnSpPr>
            <a:cxnSpLocks/>
          </p:cNvCxnSpPr>
          <p:nvPr/>
        </p:nvCxnSpPr>
        <p:spPr>
          <a:xfrm flipH="1">
            <a:off x="4071582" y="499816"/>
            <a:ext cx="287781" cy="16351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FDCD66AF-2F8F-4982-BE38-E29FD84BA73A}"/>
              </a:ext>
            </a:extLst>
          </p:cNvPr>
          <p:cNvCxnSpPr>
            <a:cxnSpLocks/>
          </p:cNvCxnSpPr>
          <p:nvPr/>
        </p:nvCxnSpPr>
        <p:spPr>
          <a:xfrm>
            <a:off x="224933" y="2193165"/>
            <a:ext cx="246724" cy="28312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id="{D9C28D09-4076-48A9-AD87-7FD1BC88F408}"/>
              </a:ext>
            </a:extLst>
          </p:cNvPr>
          <p:cNvCxnSpPr>
            <a:cxnSpLocks/>
          </p:cNvCxnSpPr>
          <p:nvPr/>
        </p:nvCxnSpPr>
        <p:spPr>
          <a:xfrm flipH="1">
            <a:off x="1865247" y="2367736"/>
            <a:ext cx="187022" cy="236061"/>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54" name="Straight Arrow Connector 53">
            <a:extLst>
              <a:ext uri="{FF2B5EF4-FFF2-40B4-BE49-F238E27FC236}">
                <a16:creationId xmlns:a16="http://schemas.microsoft.com/office/drawing/2014/main" id="{4B4E8328-191C-4B19-B50C-120A7C75E817}"/>
              </a:ext>
            </a:extLst>
          </p:cNvPr>
          <p:cNvCxnSpPr>
            <a:cxnSpLocks/>
          </p:cNvCxnSpPr>
          <p:nvPr/>
        </p:nvCxnSpPr>
        <p:spPr>
          <a:xfrm>
            <a:off x="2504452" y="2182627"/>
            <a:ext cx="185523" cy="25748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56" name="Straight Arrow Connector 55">
            <a:extLst>
              <a:ext uri="{FF2B5EF4-FFF2-40B4-BE49-F238E27FC236}">
                <a16:creationId xmlns:a16="http://schemas.microsoft.com/office/drawing/2014/main" id="{A2959914-631C-456E-82E6-E0BC810EEEEA}"/>
              </a:ext>
            </a:extLst>
          </p:cNvPr>
          <p:cNvCxnSpPr>
            <a:cxnSpLocks/>
          </p:cNvCxnSpPr>
          <p:nvPr/>
        </p:nvCxnSpPr>
        <p:spPr>
          <a:xfrm flipH="1">
            <a:off x="3978219" y="2311367"/>
            <a:ext cx="223434" cy="26484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3" name="Rectangle 2">
            <a:extLst>
              <a:ext uri="{FF2B5EF4-FFF2-40B4-BE49-F238E27FC236}">
                <a16:creationId xmlns:a16="http://schemas.microsoft.com/office/drawing/2014/main" id="{0F22E110-C351-E642-98D5-440E599CBEB0}"/>
              </a:ext>
            </a:extLst>
          </p:cNvPr>
          <p:cNvSpPr/>
          <p:nvPr/>
        </p:nvSpPr>
        <p:spPr>
          <a:xfrm>
            <a:off x="395738" y="1696492"/>
            <a:ext cx="1613338" cy="246221"/>
          </a:xfrm>
          <a:prstGeom prst="rect">
            <a:avLst/>
          </a:prstGeom>
        </p:spPr>
        <p:txBody>
          <a:bodyPr wrap="square">
            <a:spAutoFit/>
          </a:bodyPr>
          <a:lstStyle/>
          <a:p>
            <a:r>
              <a:rPr lang="en-US" sz="1000" dirty="0">
                <a:solidFill>
                  <a:schemeClr val="bg1"/>
                </a:solidFill>
              </a:rPr>
              <a:t>Figure 10a: axial CT </a:t>
            </a:r>
          </a:p>
        </p:txBody>
      </p:sp>
      <p:sp>
        <p:nvSpPr>
          <p:cNvPr id="7" name="Rectangle 6">
            <a:extLst>
              <a:ext uri="{FF2B5EF4-FFF2-40B4-BE49-F238E27FC236}">
                <a16:creationId xmlns:a16="http://schemas.microsoft.com/office/drawing/2014/main" id="{4332A308-2476-014C-B6A1-3A1CB0EEC8DB}"/>
              </a:ext>
            </a:extLst>
          </p:cNvPr>
          <p:cNvSpPr/>
          <p:nvPr/>
        </p:nvSpPr>
        <p:spPr>
          <a:xfrm>
            <a:off x="2615409" y="1709977"/>
            <a:ext cx="1225015" cy="246221"/>
          </a:xfrm>
          <a:prstGeom prst="rect">
            <a:avLst/>
          </a:prstGeom>
        </p:spPr>
        <p:txBody>
          <a:bodyPr wrap="none">
            <a:spAutoFit/>
          </a:bodyPr>
          <a:lstStyle/>
          <a:p>
            <a:r>
              <a:rPr lang="en-US" sz="1000" dirty="0">
                <a:solidFill>
                  <a:schemeClr val="bg1"/>
                </a:solidFill>
              </a:rPr>
              <a:t>Figure 10b: axial CT </a:t>
            </a:r>
          </a:p>
        </p:txBody>
      </p:sp>
      <p:cxnSp>
        <p:nvCxnSpPr>
          <p:cNvPr id="34" name="Straight Arrow Connector 33">
            <a:extLst>
              <a:ext uri="{FF2B5EF4-FFF2-40B4-BE49-F238E27FC236}">
                <a16:creationId xmlns:a16="http://schemas.microsoft.com/office/drawing/2014/main" id="{20602166-08C5-524C-92DE-6476B3E75E7F}"/>
              </a:ext>
            </a:extLst>
          </p:cNvPr>
          <p:cNvCxnSpPr>
            <a:cxnSpLocks/>
          </p:cNvCxnSpPr>
          <p:nvPr/>
        </p:nvCxnSpPr>
        <p:spPr>
          <a:xfrm>
            <a:off x="4603184" y="2278404"/>
            <a:ext cx="241525" cy="256804"/>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2379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4BFE4-2B7C-433D-8885-1CF3E884BA86}"/>
              </a:ext>
            </a:extLst>
          </p:cNvPr>
          <p:cNvPicPr>
            <a:picLocks noChangeAspect="1"/>
          </p:cNvPicPr>
          <p:nvPr/>
        </p:nvPicPr>
        <p:blipFill>
          <a:blip r:embed="rId3"/>
          <a:stretch>
            <a:fillRect/>
          </a:stretch>
        </p:blipFill>
        <p:spPr>
          <a:xfrm>
            <a:off x="4685644" y="2028585"/>
            <a:ext cx="2111133" cy="1805382"/>
          </a:xfrm>
          <a:prstGeom prst="rect">
            <a:avLst/>
          </a:prstGeom>
        </p:spPr>
      </p:pic>
      <p:sp>
        <p:nvSpPr>
          <p:cNvPr id="6" name="TextBox 5">
            <a:extLst>
              <a:ext uri="{FF2B5EF4-FFF2-40B4-BE49-F238E27FC236}">
                <a16:creationId xmlns:a16="http://schemas.microsoft.com/office/drawing/2014/main" id="{8A3E89EB-94E1-40D7-84F8-EFA5447E8317}"/>
              </a:ext>
            </a:extLst>
          </p:cNvPr>
          <p:cNvSpPr txBox="1"/>
          <p:nvPr/>
        </p:nvSpPr>
        <p:spPr>
          <a:xfrm>
            <a:off x="4570808" y="3770620"/>
            <a:ext cx="2998909" cy="400110"/>
          </a:xfrm>
          <a:prstGeom prst="rect">
            <a:avLst/>
          </a:prstGeom>
          <a:noFill/>
        </p:spPr>
        <p:txBody>
          <a:bodyPr wrap="square" rtlCol="0">
            <a:spAutoFit/>
          </a:bodyPr>
          <a:lstStyle/>
          <a:p>
            <a:r>
              <a:rPr lang="en-US" sz="1000" dirty="0">
                <a:solidFill>
                  <a:schemeClr val="bg1"/>
                </a:solidFill>
                <a:ea typeface="Calibri"/>
                <a:cs typeface="Calibri"/>
                <a:sym typeface="Calibri"/>
              </a:rPr>
              <a:t>Figure 11f: axial T1w fat sat delayed phase</a:t>
            </a:r>
            <a:endParaRPr lang="en-US" sz="1000" dirty="0">
              <a:solidFill>
                <a:schemeClr val="bg1"/>
              </a:solidFill>
            </a:endParaRPr>
          </a:p>
          <a:p>
            <a:r>
              <a:rPr lang="en-US" sz="1000" dirty="0">
                <a:solidFill>
                  <a:schemeClr val="bg1"/>
                </a:solidFill>
              </a:rPr>
              <a:t> </a:t>
            </a:r>
          </a:p>
        </p:txBody>
      </p:sp>
      <p:pic>
        <p:nvPicPr>
          <p:cNvPr id="7" name="Picture 6">
            <a:extLst>
              <a:ext uri="{FF2B5EF4-FFF2-40B4-BE49-F238E27FC236}">
                <a16:creationId xmlns:a16="http://schemas.microsoft.com/office/drawing/2014/main" id="{C709965E-AB6A-4BFE-83ED-A43752F85C19}"/>
              </a:ext>
            </a:extLst>
          </p:cNvPr>
          <p:cNvPicPr>
            <a:picLocks noChangeAspect="1"/>
          </p:cNvPicPr>
          <p:nvPr/>
        </p:nvPicPr>
        <p:blipFill>
          <a:blip r:embed="rId4"/>
          <a:stretch>
            <a:fillRect/>
          </a:stretch>
        </p:blipFill>
        <p:spPr>
          <a:xfrm>
            <a:off x="4671768" y="80353"/>
            <a:ext cx="2125010" cy="1710423"/>
          </a:xfrm>
          <a:prstGeom prst="rect">
            <a:avLst/>
          </a:prstGeom>
        </p:spPr>
      </p:pic>
      <p:sp>
        <p:nvSpPr>
          <p:cNvPr id="8" name="TextBox 7">
            <a:extLst>
              <a:ext uri="{FF2B5EF4-FFF2-40B4-BE49-F238E27FC236}">
                <a16:creationId xmlns:a16="http://schemas.microsoft.com/office/drawing/2014/main" id="{45095B3F-1481-4F08-9EF9-4A4500EABAD8}"/>
              </a:ext>
            </a:extLst>
          </p:cNvPr>
          <p:cNvSpPr txBox="1"/>
          <p:nvPr/>
        </p:nvSpPr>
        <p:spPr>
          <a:xfrm>
            <a:off x="4953153" y="1764538"/>
            <a:ext cx="2136124" cy="246221"/>
          </a:xfrm>
          <a:prstGeom prst="rect">
            <a:avLst/>
          </a:prstGeom>
          <a:noFill/>
        </p:spPr>
        <p:txBody>
          <a:bodyPr wrap="square" rtlCol="0">
            <a:spAutoFit/>
          </a:bodyPr>
          <a:lstStyle/>
          <a:p>
            <a:r>
              <a:rPr lang="en-US" sz="1000" dirty="0">
                <a:solidFill>
                  <a:srgbClr val="FFFFFF"/>
                </a:solidFill>
                <a:ea typeface="Calibri"/>
                <a:cs typeface="Calibri"/>
                <a:sym typeface="Calibri"/>
              </a:rPr>
              <a:t>Figure 11c: axial T2w SPAIR</a:t>
            </a:r>
            <a:endParaRPr lang="en-US" sz="1000" dirty="0"/>
          </a:p>
        </p:txBody>
      </p:sp>
      <p:pic>
        <p:nvPicPr>
          <p:cNvPr id="9" name="Picture 8">
            <a:extLst>
              <a:ext uri="{FF2B5EF4-FFF2-40B4-BE49-F238E27FC236}">
                <a16:creationId xmlns:a16="http://schemas.microsoft.com/office/drawing/2014/main" id="{DFF2609D-C360-445C-A6F5-553D83B8463B}"/>
              </a:ext>
            </a:extLst>
          </p:cNvPr>
          <p:cNvPicPr>
            <a:picLocks noChangeAspect="1"/>
          </p:cNvPicPr>
          <p:nvPr/>
        </p:nvPicPr>
        <p:blipFill>
          <a:blip r:embed="rId5"/>
          <a:stretch>
            <a:fillRect/>
          </a:stretch>
        </p:blipFill>
        <p:spPr>
          <a:xfrm>
            <a:off x="2254793" y="80354"/>
            <a:ext cx="2316016" cy="1710423"/>
          </a:xfrm>
          <a:prstGeom prst="rect">
            <a:avLst/>
          </a:prstGeom>
        </p:spPr>
      </p:pic>
      <p:sp>
        <p:nvSpPr>
          <p:cNvPr id="10" name="TextBox 9">
            <a:extLst>
              <a:ext uri="{FF2B5EF4-FFF2-40B4-BE49-F238E27FC236}">
                <a16:creationId xmlns:a16="http://schemas.microsoft.com/office/drawing/2014/main" id="{92A1E377-9969-459C-855B-8833A47C3BD4}"/>
              </a:ext>
            </a:extLst>
          </p:cNvPr>
          <p:cNvSpPr txBox="1"/>
          <p:nvPr/>
        </p:nvSpPr>
        <p:spPr>
          <a:xfrm>
            <a:off x="2475531" y="1757033"/>
            <a:ext cx="1750698" cy="400110"/>
          </a:xfrm>
          <a:prstGeom prst="rect">
            <a:avLst/>
          </a:prstGeom>
          <a:noFill/>
        </p:spPr>
        <p:txBody>
          <a:bodyPr wrap="square" rtlCol="0">
            <a:spAutoFit/>
          </a:bodyPr>
          <a:lstStyle/>
          <a:p>
            <a:r>
              <a:rPr lang="en-US" sz="1000" dirty="0">
                <a:solidFill>
                  <a:srgbClr val="FFFFFF"/>
                </a:solidFill>
                <a:ea typeface="Calibri"/>
                <a:cs typeface="Calibri"/>
                <a:sym typeface="Calibri"/>
              </a:rPr>
              <a:t>Figure 11b: axial T2w</a:t>
            </a:r>
            <a:endParaRPr lang="en-US" sz="1000" dirty="0"/>
          </a:p>
          <a:p>
            <a:endParaRPr lang="en-US" sz="1000" dirty="0"/>
          </a:p>
        </p:txBody>
      </p:sp>
      <p:pic>
        <p:nvPicPr>
          <p:cNvPr id="11" name="Picture 10">
            <a:extLst>
              <a:ext uri="{FF2B5EF4-FFF2-40B4-BE49-F238E27FC236}">
                <a16:creationId xmlns:a16="http://schemas.microsoft.com/office/drawing/2014/main" id="{D117E291-1680-49B5-A44B-3C1D0EDDEFA1}"/>
              </a:ext>
            </a:extLst>
          </p:cNvPr>
          <p:cNvPicPr>
            <a:picLocks noChangeAspect="1"/>
          </p:cNvPicPr>
          <p:nvPr/>
        </p:nvPicPr>
        <p:blipFill>
          <a:blip r:embed="rId6"/>
          <a:stretch>
            <a:fillRect/>
          </a:stretch>
        </p:blipFill>
        <p:spPr>
          <a:xfrm>
            <a:off x="2254792" y="2028584"/>
            <a:ext cx="2316016" cy="1799971"/>
          </a:xfrm>
          <a:prstGeom prst="rect">
            <a:avLst/>
          </a:prstGeom>
        </p:spPr>
      </p:pic>
      <p:sp>
        <p:nvSpPr>
          <p:cNvPr id="12" name="TextBox 11">
            <a:extLst>
              <a:ext uri="{FF2B5EF4-FFF2-40B4-BE49-F238E27FC236}">
                <a16:creationId xmlns:a16="http://schemas.microsoft.com/office/drawing/2014/main" id="{2EEA355B-EA21-4CCD-8CCD-23BFF8B18300}"/>
              </a:ext>
            </a:extLst>
          </p:cNvPr>
          <p:cNvSpPr txBox="1"/>
          <p:nvPr/>
        </p:nvSpPr>
        <p:spPr>
          <a:xfrm>
            <a:off x="2254792" y="3786203"/>
            <a:ext cx="2587253" cy="246221"/>
          </a:xfrm>
          <a:prstGeom prst="rect">
            <a:avLst/>
          </a:prstGeom>
          <a:noFill/>
        </p:spPr>
        <p:txBody>
          <a:bodyPr wrap="square" rtlCol="0">
            <a:spAutoFit/>
          </a:bodyPr>
          <a:lstStyle/>
          <a:p>
            <a:r>
              <a:rPr lang="en-US" sz="1000" dirty="0">
                <a:solidFill>
                  <a:schemeClr val="bg1"/>
                </a:solidFill>
                <a:ea typeface="Calibri"/>
                <a:cs typeface="Calibri"/>
                <a:sym typeface="Calibri"/>
              </a:rPr>
              <a:t>Figure 11e: axial T1w fat sat arterial phase</a:t>
            </a:r>
            <a:endParaRPr lang="en-US" sz="1000" dirty="0">
              <a:solidFill>
                <a:schemeClr val="bg1"/>
              </a:solidFill>
            </a:endParaRPr>
          </a:p>
        </p:txBody>
      </p:sp>
      <p:pic>
        <p:nvPicPr>
          <p:cNvPr id="13" name="Picture 12">
            <a:extLst>
              <a:ext uri="{FF2B5EF4-FFF2-40B4-BE49-F238E27FC236}">
                <a16:creationId xmlns:a16="http://schemas.microsoft.com/office/drawing/2014/main" id="{DB10AEC3-CDEE-4090-A414-7690F1BFBFDD}"/>
              </a:ext>
            </a:extLst>
          </p:cNvPr>
          <p:cNvPicPr>
            <a:picLocks noChangeAspect="1"/>
          </p:cNvPicPr>
          <p:nvPr/>
        </p:nvPicPr>
        <p:blipFill>
          <a:blip r:embed="rId7"/>
          <a:stretch>
            <a:fillRect/>
          </a:stretch>
        </p:blipFill>
        <p:spPr>
          <a:xfrm>
            <a:off x="33817" y="2028584"/>
            <a:ext cx="2153485" cy="1813946"/>
          </a:xfrm>
          <a:prstGeom prst="rect">
            <a:avLst/>
          </a:prstGeom>
        </p:spPr>
      </p:pic>
      <p:sp>
        <p:nvSpPr>
          <p:cNvPr id="14" name="TextBox 13">
            <a:extLst>
              <a:ext uri="{FF2B5EF4-FFF2-40B4-BE49-F238E27FC236}">
                <a16:creationId xmlns:a16="http://schemas.microsoft.com/office/drawing/2014/main" id="{ED799899-DA9F-4488-8654-4BD9CD83FC4F}"/>
              </a:ext>
            </a:extLst>
          </p:cNvPr>
          <p:cNvSpPr txBox="1"/>
          <p:nvPr/>
        </p:nvSpPr>
        <p:spPr>
          <a:xfrm>
            <a:off x="113894" y="3776110"/>
            <a:ext cx="2036135" cy="400110"/>
          </a:xfrm>
          <a:prstGeom prst="rect">
            <a:avLst/>
          </a:prstGeom>
          <a:noFill/>
        </p:spPr>
        <p:txBody>
          <a:bodyPr wrap="square" rtlCol="0">
            <a:spAutoFit/>
          </a:bodyPr>
          <a:lstStyle/>
          <a:p>
            <a:r>
              <a:rPr lang="en-US" sz="1000" dirty="0">
                <a:solidFill>
                  <a:schemeClr val="bg1"/>
                </a:solidFill>
              </a:rPr>
              <a:t>Figure 11d: axial T1w </a:t>
            </a:r>
            <a:r>
              <a:rPr lang="en-US" sz="1000" dirty="0" err="1">
                <a:solidFill>
                  <a:schemeClr val="bg1"/>
                </a:solidFill>
              </a:rPr>
              <a:t>precontrast</a:t>
            </a:r>
            <a:r>
              <a:rPr lang="en-US" sz="1000" dirty="0">
                <a:solidFill>
                  <a:schemeClr val="bg1"/>
                </a:solidFill>
              </a:rPr>
              <a:t> </a:t>
            </a:r>
          </a:p>
          <a:p>
            <a:endParaRPr lang="en-US" sz="1000" dirty="0"/>
          </a:p>
        </p:txBody>
      </p:sp>
      <p:sp>
        <p:nvSpPr>
          <p:cNvPr id="2" name="TextBox 1">
            <a:extLst>
              <a:ext uri="{FF2B5EF4-FFF2-40B4-BE49-F238E27FC236}">
                <a16:creationId xmlns:a16="http://schemas.microsoft.com/office/drawing/2014/main" id="{8D5FF542-2D89-3B4C-A4CB-B8F8F6B5437D}"/>
              </a:ext>
            </a:extLst>
          </p:cNvPr>
          <p:cNvSpPr txBox="1"/>
          <p:nvPr/>
        </p:nvSpPr>
        <p:spPr>
          <a:xfrm>
            <a:off x="375417" y="1764538"/>
            <a:ext cx="1960359" cy="246221"/>
          </a:xfrm>
          <a:prstGeom prst="rect">
            <a:avLst/>
          </a:prstGeom>
          <a:noFill/>
        </p:spPr>
        <p:txBody>
          <a:bodyPr wrap="square" rtlCol="0">
            <a:spAutoFit/>
          </a:bodyPr>
          <a:lstStyle/>
          <a:p>
            <a:r>
              <a:rPr lang="en-US" sz="1000" dirty="0">
                <a:solidFill>
                  <a:schemeClr val="bg1"/>
                </a:solidFill>
              </a:rPr>
              <a:t>Figure 11a: axial CT </a:t>
            </a:r>
          </a:p>
        </p:txBody>
      </p:sp>
      <p:cxnSp>
        <p:nvCxnSpPr>
          <p:cNvPr id="25" name="Google Shape;256;p26">
            <a:extLst>
              <a:ext uri="{FF2B5EF4-FFF2-40B4-BE49-F238E27FC236}">
                <a16:creationId xmlns:a16="http://schemas.microsoft.com/office/drawing/2014/main" id="{0AE4DA2D-8F18-A74B-84C8-F0E330A739A5}"/>
              </a:ext>
            </a:extLst>
          </p:cNvPr>
          <p:cNvCxnSpPr>
            <a:cxnSpLocks/>
          </p:cNvCxnSpPr>
          <p:nvPr/>
        </p:nvCxnSpPr>
        <p:spPr>
          <a:xfrm>
            <a:off x="4842045" y="215882"/>
            <a:ext cx="237034" cy="206657"/>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26" name="Google Shape;256;p26">
            <a:extLst>
              <a:ext uri="{FF2B5EF4-FFF2-40B4-BE49-F238E27FC236}">
                <a16:creationId xmlns:a16="http://schemas.microsoft.com/office/drawing/2014/main" id="{490F3443-B9A6-7149-B744-C202136B851D}"/>
              </a:ext>
            </a:extLst>
          </p:cNvPr>
          <p:cNvCxnSpPr>
            <a:cxnSpLocks/>
          </p:cNvCxnSpPr>
          <p:nvPr/>
        </p:nvCxnSpPr>
        <p:spPr>
          <a:xfrm>
            <a:off x="142062" y="2077777"/>
            <a:ext cx="304800" cy="238014"/>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28" name="Google Shape;256;p26">
            <a:extLst>
              <a:ext uri="{FF2B5EF4-FFF2-40B4-BE49-F238E27FC236}">
                <a16:creationId xmlns:a16="http://schemas.microsoft.com/office/drawing/2014/main" id="{DF592EDE-0F4E-A040-98B0-2B7176D636B6}"/>
              </a:ext>
            </a:extLst>
          </p:cNvPr>
          <p:cNvCxnSpPr>
            <a:cxnSpLocks/>
          </p:cNvCxnSpPr>
          <p:nvPr/>
        </p:nvCxnSpPr>
        <p:spPr>
          <a:xfrm>
            <a:off x="2387531" y="2122325"/>
            <a:ext cx="269994" cy="200072"/>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30" name="Google Shape;256;p26">
            <a:extLst>
              <a:ext uri="{FF2B5EF4-FFF2-40B4-BE49-F238E27FC236}">
                <a16:creationId xmlns:a16="http://schemas.microsoft.com/office/drawing/2014/main" id="{8C5E36DB-D188-9A4E-8B45-7924DF8633BE}"/>
              </a:ext>
            </a:extLst>
          </p:cNvPr>
          <p:cNvCxnSpPr>
            <a:cxnSpLocks/>
          </p:cNvCxnSpPr>
          <p:nvPr/>
        </p:nvCxnSpPr>
        <p:spPr>
          <a:xfrm>
            <a:off x="4862544" y="2100239"/>
            <a:ext cx="201866" cy="228024"/>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43" name="Google Shape;256;p26">
            <a:extLst>
              <a:ext uri="{FF2B5EF4-FFF2-40B4-BE49-F238E27FC236}">
                <a16:creationId xmlns:a16="http://schemas.microsoft.com/office/drawing/2014/main" id="{1D5AD5B1-B35E-554F-9F58-03A7925A8798}"/>
              </a:ext>
            </a:extLst>
          </p:cNvPr>
          <p:cNvCxnSpPr>
            <a:cxnSpLocks/>
          </p:cNvCxnSpPr>
          <p:nvPr/>
        </p:nvCxnSpPr>
        <p:spPr>
          <a:xfrm flipH="1">
            <a:off x="6383383" y="2090921"/>
            <a:ext cx="217652" cy="260223"/>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sp>
        <p:nvSpPr>
          <p:cNvPr id="45" name="TextBox 44">
            <a:extLst>
              <a:ext uri="{FF2B5EF4-FFF2-40B4-BE49-F238E27FC236}">
                <a16:creationId xmlns:a16="http://schemas.microsoft.com/office/drawing/2014/main" id="{71621410-A952-DC4C-8489-2819EF1D10A2}"/>
              </a:ext>
            </a:extLst>
          </p:cNvPr>
          <p:cNvSpPr txBox="1"/>
          <p:nvPr/>
        </p:nvSpPr>
        <p:spPr>
          <a:xfrm>
            <a:off x="-87086" y="4071776"/>
            <a:ext cx="7176363" cy="1015663"/>
          </a:xfrm>
          <a:prstGeom prst="rect">
            <a:avLst/>
          </a:prstGeom>
          <a:noFill/>
        </p:spPr>
        <p:txBody>
          <a:bodyPr wrap="square" rtlCol="0">
            <a:spAutoFit/>
          </a:bodyPr>
          <a:lstStyle/>
          <a:p>
            <a:r>
              <a:rPr lang="en-US" sz="1500" dirty="0">
                <a:solidFill>
                  <a:schemeClr val="bg1"/>
                </a:solidFill>
              </a:rPr>
              <a:t>Figure 11: 61 year old female with nausea and vomiting. Axial CT image shows ill defined nodular thickening (Fig 11a). Diffuse smooth nodular enhancement of the peritoneum is better seen on MR images in keeping with primary peritoneal serous carcinoma in this post menopausal female given no evidence of primary tumor was found in the ovary</a:t>
            </a:r>
          </a:p>
        </p:txBody>
      </p:sp>
      <p:pic>
        <p:nvPicPr>
          <p:cNvPr id="3" name="Picture 2">
            <a:extLst>
              <a:ext uri="{FF2B5EF4-FFF2-40B4-BE49-F238E27FC236}">
                <a16:creationId xmlns:a16="http://schemas.microsoft.com/office/drawing/2014/main" id="{377F5C80-BC32-4C9A-A36F-750D36F56369}"/>
              </a:ext>
            </a:extLst>
          </p:cNvPr>
          <p:cNvPicPr>
            <a:picLocks noChangeAspect="1"/>
          </p:cNvPicPr>
          <p:nvPr/>
        </p:nvPicPr>
        <p:blipFill>
          <a:blip r:embed="rId8"/>
          <a:stretch>
            <a:fillRect/>
          </a:stretch>
        </p:blipFill>
        <p:spPr>
          <a:xfrm>
            <a:off x="61221" y="80351"/>
            <a:ext cx="2125011" cy="1710423"/>
          </a:xfrm>
          <a:prstGeom prst="rect">
            <a:avLst/>
          </a:prstGeom>
        </p:spPr>
      </p:pic>
      <p:cxnSp>
        <p:nvCxnSpPr>
          <p:cNvPr id="23" name="Straight Arrow Connector 22">
            <a:extLst>
              <a:ext uri="{FF2B5EF4-FFF2-40B4-BE49-F238E27FC236}">
                <a16:creationId xmlns:a16="http://schemas.microsoft.com/office/drawing/2014/main" id="{1CDA77A2-77A0-45ED-9491-E0EAB5189FD1}"/>
              </a:ext>
            </a:extLst>
          </p:cNvPr>
          <p:cNvCxnSpPr>
            <a:cxnSpLocks/>
          </p:cNvCxnSpPr>
          <p:nvPr/>
        </p:nvCxnSpPr>
        <p:spPr>
          <a:xfrm>
            <a:off x="375417" y="87364"/>
            <a:ext cx="248430" cy="257036"/>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2" name="Google Shape;256;p26">
            <a:extLst>
              <a:ext uri="{FF2B5EF4-FFF2-40B4-BE49-F238E27FC236}">
                <a16:creationId xmlns:a16="http://schemas.microsoft.com/office/drawing/2014/main" id="{FB7EB725-33C1-6F48-A6FF-EE90D00FF913}"/>
              </a:ext>
            </a:extLst>
          </p:cNvPr>
          <p:cNvCxnSpPr>
            <a:cxnSpLocks/>
          </p:cNvCxnSpPr>
          <p:nvPr/>
        </p:nvCxnSpPr>
        <p:spPr>
          <a:xfrm flipH="1">
            <a:off x="4350464" y="2364207"/>
            <a:ext cx="220344" cy="207543"/>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39" name="Google Shape;256;p26">
            <a:extLst>
              <a:ext uri="{FF2B5EF4-FFF2-40B4-BE49-F238E27FC236}">
                <a16:creationId xmlns:a16="http://schemas.microsoft.com/office/drawing/2014/main" id="{6E584C97-423E-0D48-AEB6-70F2AF622D18}"/>
              </a:ext>
            </a:extLst>
          </p:cNvPr>
          <p:cNvCxnSpPr>
            <a:cxnSpLocks/>
          </p:cNvCxnSpPr>
          <p:nvPr/>
        </p:nvCxnSpPr>
        <p:spPr>
          <a:xfrm flipH="1">
            <a:off x="1968964" y="2281395"/>
            <a:ext cx="220344" cy="207543"/>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40" name="Google Shape;256;p26">
            <a:extLst>
              <a:ext uri="{FF2B5EF4-FFF2-40B4-BE49-F238E27FC236}">
                <a16:creationId xmlns:a16="http://schemas.microsoft.com/office/drawing/2014/main" id="{3BE6FC2B-FD24-2946-ADED-5DC68A3C2EC8}"/>
              </a:ext>
            </a:extLst>
          </p:cNvPr>
          <p:cNvCxnSpPr>
            <a:cxnSpLocks/>
          </p:cNvCxnSpPr>
          <p:nvPr/>
        </p:nvCxnSpPr>
        <p:spPr>
          <a:xfrm flipH="1">
            <a:off x="4226229" y="272074"/>
            <a:ext cx="220344" cy="207543"/>
          </a:xfrm>
          <a:prstGeom prst="straightConnector1">
            <a:avLst/>
          </a:prstGeom>
          <a:noFill/>
          <a:ln w="50800" cap="flat" cmpd="sng">
            <a:solidFill>
              <a:srgbClr val="FF0000"/>
            </a:solidFill>
            <a:prstDash val="solid"/>
            <a:round/>
            <a:headEnd type="none" w="sm" len="sm"/>
            <a:tailEnd type="triangle" w="med" len="med"/>
          </a:ln>
          <a:effectLst>
            <a:outerShdw blurRad="40000" dist="23000" dir="5400000" rotWithShape="0">
              <a:srgbClr val="000000">
                <a:alpha val="34900"/>
              </a:srgbClr>
            </a:outerShdw>
          </a:effectLst>
        </p:spPr>
      </p:cxnSp>
    </p:spTree>
    <p:extLst>
      <p:ext uri="{BB962C8B-B14F-4D97-AF65-F5344CB8AC3E}">
        <p14:creationId xmlns:p14="http://schemas.microsoft.com/office/powerpoint/2010/main" val="358371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8715-F16E-9049-8522-65351DB5B88E}"/>
              </a:ext>
            </a:extLst>
          </p:cNvPr>
          <p:cNvSpPr>
            <a:spLocks noGrp="1"/>
          </p:cNvSpPr>
          <p:nvPr>
            <p:ph type="title"/>
          </p:nvPr>
        </p:nvSpPr>
        <p:spPr>
          <a:xfrm>
            <a:off x="323442" y="134508"/>
            <a:ext cx="5915025" cy="994172"/>
          </a:xfrm>
        </p:spPr>
        <p:txBody>
          <a:bodyPr>
            <a:normAutofit/>
          </a:bodyPr>
          <a:lstStyle/>
          <a:p>
            <a:r>
              <a:rPr lang="en-US" sz="4000" dirty="0">
                <a:solidFill>
                  <a:schemeClr val="bg1"/>
                </a:solidFill>
              </a:rPr>
              <a:t>Disclosure</a:t>
            </a:r>
          </a:p>
        </p:txBody>
      </p:sp>
      <p:sp>
        <p:nvSpPr>
          <p:cNvPr id="3" name="Content Placeholder 2">
            <a:extLst>
              <a:ext uri="{FF2B5EF4-FFF2-40B4-BE49-F238E27FC236}">
                <a16:creationId xmlns:a16="http://schemas.microsoft.com/office/drawing/2014/main" id="{A9AB5B1A-4E69-984B-B2FB-95DD023D31E0}"/>
              </a:ext>
            </a:extLst>
          </p:cNvPr>
          <p:cNvSpPr>
            <a:spLocks noGrp="1"/>
          </p:cNvSpPr>
          <p:nvPr>
            <p:ph idx="1"/>
          </p:nvPr>
        </p:nvSpPr>
        <p:spPr/>
        <p:txBody>
          <a:bodyPr/>
          <a:lstStyle/>
          <a:p>
            <a:pPr marL="0" indent="0">
              <a:buNone/>
            </a:pPr>
            <a:endParaRPr lang="en-US" dirty="0">
              <a:solidFill>
                <a:schemeClr val="bg1"/>
              </a:solidFill>
            </a:endParaRPr>
          </a:p>
          <a:p>
            <a:pPr marL="0" indent="0">
              <a:buNone/>
            </a:pPr>
            <a:r>
              <a:rPr lang="en-US" dirty="0">
                <a:solidFill>
                  <a:schemeClr val="bg1"/>
                </a:solidFill>
              </a:rPr>
              <a:t>The authors have no conflicts of interest to disclose</a:t>
            </a:r>
          </a:p>
        </p:txBody>
      </p:sp>
    </p:spTree>
    <p:extLst>
      <p:ext uri="{BB962C8B-B14F-4D97-AF65-F5344CB8AC3E}">
        <p14:creationId xmlns:p14="http://schemas.microsoft.com/office/powerpoint/2010/main" val="3728930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02" y="-159783"/>
            <a:ext cx="5915025" cy="994172"/>
          </a:xfrm>
        </p:spPr>
        <p:txBody>
          <a:bodyPr/>
          <a:lstStyle/>
          <a:p>
            <a:r>
              <a:rPr lang="en-US" dirty="0">
                <a:solidFill>
                  <a:schemeClr val="bg1"/>
                </a:solidFill>
              </a:rPr>
              <a:t>Clinical Implications</a:t>
            </a:r>
          </a:p>
        </p:txBody>
      </p:sp>
      <p:sp>
        <p:nvSpPr>
          <p:cNvPr id="3" name="Content Placeholder 2"/>
          <p:cNvSpPr>
            <a:spLocks noGrp="1"/>
          </p:cNvSpPr>
          <p:nvPr>
            <p:ph idx="1"/>
          </p:nvPr>
        </p:nvSpPr>
        <p:spPr>
          <a:xfrm>
            <a:off x="342900" y="834389"/>
            <a:ext cx="6172200" cy="3990159"/>
          </a:xfrm>
        </p:spPr>
        <p:txBody>
          <a:bodyPr>
            <a:normAutofit fontScale="92500" lnSpcReduction="20000"/>
          </a:bodyPr>
          <a:lstStyle/>
          <a:p>
            <a:r>
              <a:rPr lang="en-US" sz="2200" dirty="0">
                <a:solidFill>
                  <a:schemeClr val="bg1"/>
                </a:solidFill>
              </a:rPr>
              <a:t>Primary peritoneal serous carcinoma (PPSC) comprises 15% of ovarian epithelial carcinomas and almost always occurs in postmenopausal women.</a:t>
            </a:r>
          </a:p>
          <a:p>
            <a:r>
              <a:rPr lang="en-US" sz="2200" dirty="0">
                <a:solidFill>
                  <a:schemeClr val="bg1"/>
                </a:solidFill>
              </a:rPr>
              <a:t>PPSC is indistinguishable from metastatic serous ovarian carcinoma on histology.</a:t>
            </a:r>
          </a:p>
          <a:p>
            <a:r>
              <a:rPr lang="en-US" sz="2200" dirty="0">
                <a:solidFill>
                  <a:schemeClr val="bg1"/>
                </a:solidFill>
              </a:rPr>
              <a:t>PPSC can be a difficult diagnosis to make and MRI is both more sensitive and specific than CT.</a:t>
            </a:r>
          </a:p>
          <a:p>
            <a:r>
              <a:rPr lang="en-US" sz="2200" dirty="0">
                <a:solidFill>
                  <a:schemeClr val="bg1"/>
                </a:solidFill>
              </a:rPr>
              <a:t>Imaging features of PPSC include enhancing peritoneal, retroperitoneal, and omental nodules as well as ascites without other primary tumor.</a:t>
            </a:r>
          </a:p>
          <a:p>
            <a:r>
              <a:rPr lang="en-US" sz="2200" dirty="0">
                <a:solidFill>
                  <a:schemeClr val="bg1"/>
                </a:solidFill>
              </a:rPr>
              <a:t>Accurate diagnosis by MRI can save time and resources by preventing an extensive workup looking for another primary tumor and also provides answers for the patient and allows clinicians to plan the best course of treatment</a:t>
            </a:r>
            <a:r>
              <a:rPr lang="en-US" dirty="0">
                <a:solidFill>
                  <a:schemeClr val="bg1"/>
                </a:solidFill>
              </a:rPr>
              <a:t>.</a:t>
            </a:r>
          </a:p>
        </p:txBody>
      </p:sp>
    </p:spTree>
    <p:extLst>
      <p:ext uri="{BB962C8B-B14F-4D97-AF65-F5344CB8AC3E}">
        <p14:creationId xmlns:p14="http://schemas.microsoft.com/office/powerpoint/2010/main" val="69346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0"/>
          <p:cNvSpPr txBox="1">
            <a:spLocks noGrp="1"/>
          </p:cNvSpPr>
          <p:nvPr>
            <p:ph type="title"/>
          </p:nvPr>
        </p:nvSpPr>
        <p:spPr>
          <a:xfrm>
            <a:off x="159484" y="106256"/>
            <a:ext cx="5279175" cy="914100"/>
          </a:xfrm>
          <a:prstGeom prst="rect">
            <a:avLst/>
          </a:prstGeom>
        </p:spPr>
        <p:txBody>
          <a:bodyPr spcFirstLastPara="1" vert="horz" wrap="square" lIns="68569" tIns="68569" rIns="68569" bIns="68569" rtlCol="0" anchor="t" anchorCtr="0">
            <a:noAutofit/>
          </a:bodyPr>
          <a:lstStyle/>
          <a:p>
            <a:r>
              <a:rPr lang="en" sz="3000" dirty="0">
                <a:solidFill>
                  <a:schemeClr val="bg1"/>
                </a:solidFill>
              </a:rPr>
              <a:t>References</a:t>
            </a:r>
            <a:endParaRPr sz="3000" dirty="0">
              <a:solidFill>
                <a:schemeClr val="bg1"/>
              </a:solidFill>
            </a:endParaRPr>
          </a:p>
        </p:txBody>
      </p:sp>
      <p:sp>
        <p:nvSpPr>
          <p:cNvPr id="302" name="Google Shape;302;p30"/>
          <p:cNvSpPr txBox="1">
            <a:spLocks noGrp="1"/>
          </p:cNvSpPr>
          <p:nvPr>
            <p:ph type="body" idx="1"/>
          </p:nvPr>
        </p:nvSpPr>
        <p:spPr>
          <a:xfrm>
            <a:off x="336178" y="793933"/>
            <a:ext cx="5868879" cy="2911200"/>
          </a:xfrm>
          <a:prstGeom prst="rect">
            <a:avLst/>
          </a:prstGeom>
        </p:spPr>
        <p:txBody>
          <a:bodyPr spcFirstLastPara="1" vert="horz" wrap="square" lIns="68569" tIns="68569" rIns="68569" bIns="68569" rtlCol="0" anchor="t" anchorCtr="0">
            <a:noAutofit/>
          </a:bodyPr>
          <a:lstStyle/>
          <a:p>
            <a:pPr marL="404812" indent="-285750">
              <a:lnSpc>
                <a:spcPct val="100000"/>
              </a:lnSpc>
              <a:buClr>
                <a:srgbClr val="FFFFFF"/>
              </a:buClr>
              <a:buSzPts val="1100"/>
            </a:pPr>
            <a:r>
              <a:rPr lang="en-US" sz="1300" dirty="0" err="1">
                <a:solidFill>
                  <a:schemeClr val="bg1"/>
                </a:solidFill>
              </a:rPr>
              <a:t>Kah</a:t>
            </a:r>
            <a:r>
              <a:rPr lang="en-US" sz="1300" dirty="0">
                <a:solidFill>
                  <a:schemeClr val="bg1"/>
                </a:solidFill>
              </a:rPr>
              <a:t> </a:t>
            </a:r>
            <a:r>
              <a:rPr lang="en-US" sz="1300" dirty="0" err="1">
                <a:solidFill>
                  <a:schemeClr val="bg1"/>
                </a:solidFill>
              </a:rPr>
              <a:t>Poh</a:t>
            </a:r>
            <a:r>
              <a:rPr lang="en-US" sz="1300" dirty="0">
                <a:solidFill>
                  <a:schemeClr val="bg1"/>
                </a:solidFill>
              </a:rPr>
              <a:t> </a:t>
            </a:r>
            <a:r>
              <a:rPr lang="en-US" sz="1300" dirty="0" err="1">
                <a:solidFill>
                  <a:schemeClr val="bg1"/>
                </a:solidFill>
              </a:rPr>
              <a:t>Loh</a:t>
            </a:r>
            <a:r>
              <a:rPr lang="en-US" sz="1300" dirty="0">
                <a:solidFill>
                  <a:schemeClr val="bg1"/>
                </a:solidFill>
              </a:rPr>
              <a:t>, Hatem </a:t>
            </a:r>
            <a:r>
              <a:rPr lang="en-US" sz="1300" dirty="0" err="1">
                <a:solidFill>
                  <a:schemeClr val="bg1"/>
                </a:solidFill>
              </a:rPr>
              <a:t>Ghorab</a:t>
            </a:r>
            <a:r>
              <a:rPr lang="en-US" sz="1300" dirty="0">
                <a:solidFill>
                  <a:schemeClr val="bg1"/>
                </a:solidFill>
              </a:rPr>
              <a:t> et al. Royal College of Surgeons in Ireland Student Medical Journal 2011;4(1):28-30</a:t>
            </a:r>
          </a:p>
          <a:p>
            <a:pPr marL="404812" indent="-285750">
              <a:lnSpc>
                <a:spcPct val="100000"/>
              </a:lnSpc>
              <a:buClr>
                <a:srgbClr val="FFFFFF"/>
              </a:buClr>
              <a:buSzPts val="1100"/>
            </a:pPr>
            <a:r>
              <a:rPr lang="en-US" sz="1300" dirty="0">
                <a:solidFill>
                  <a:schemeClr val="bg1"/>
                </a:solidFill>
              </a:rPr>
              <a:t>WOO-SUNG YUN and JUNG-MIN BAE. Primary peritoneal serous carcinoma, an extremely rare malignancy: A case report and review of the literature. Oncol Lett. 2016 Jun; 11(6): 4063–4065.</a:t>
            </a:r>
            <a:endParaRPr lang="en-US" sz="1300" b="1" dirty="0">
              <a:solidFill>
                <a:schemeClr val="bg1"/>
              </a:solidFill>
            </a:endParaRPr>
          </a:p>
          <a:p>
            <a:pPr marL="404812" indent="-285750">
              <a:lnSpc>
                <a:spcPct val="100000"/>
              </a:lnSpc>
              <a:buClr>
                <a:srgbClr val="FFFFFF"/>
              </a:buClr>
              <a:buSzPts val="1100"/>
            </a:pPr>
            <a:r>
              <a:rPr lang="en-US" sz="1300" dirty="0">
                <a:solidFill>
                  <a:schemeClr val="bg1"/>
                </a:solidFill>
              </a:rPr>
              <a:t>Angela D. Levy, Javier </a:t>
            </a:r>
            <a:r>
              <a:rPr lang="en-US" sz="1300" dirty="0" err="1">
                <a:solidFill>
                  <a:schemeClr val="bg1"/>
                </a:solidFill>
              </a:rPr>
              <a:t>Arnáiz</a:t>
            </a:r>
            <a:r>
              <a:rPr lang="en-US" sz="1300" dirty="0">
                <a:solidFill>
                  <a:schemeClr val="bg1"/>
                </a:solidFill>
              </a:rPr>
              <a:t>, Janet C. Shaw, Leslie H. </a:t>
            </a:r>
            <a:r>
              <a:rPr lang="en-US" sz="1300" dirty="0" err="1">
                <a:solidFill>
                  <a:schemeClr val="bg1"/>
                </a:solidFill>
              </a:rPr>
              <a:t>Sobin</a:t>
            </a:r>
            <a:r>
              <a:rPr lang="en-US" sz="1300" dirty="0">
                <a:solidFill>
                  <a:schemeClr val="bg1"/>
                </a:solidFill>
              </a:rPr>
              <a:t>. Primary Peritoneal Tumors: Imaging Features with Pathologic Correlation. </a:t>
            </a:r>
            <a:r>
              <a:rPr lang="en-US" sz="1300" dirty="0" err="1">
                <a:solidFill>
                  <a:schemeClr val="bg1"/>
                </a:solidFill>
              </a:rPr>
              <a:t>RadioGraphics</a:t>
            </a:r>
            <a:r>
              <a:rPr lang="en-US" sz="1300" dirty="0">
                <a:solidFill>
                  <a:schemeClr val="bg1"/>
                </a:solidFill>
              </a:rPr>
              <a:t>. Mar 1 2008. https://doi.org/10.1148/rg.282075175</a:t>
            </a:r>
          </a:p>
          <a:p>
            <a:pPr marL="404812" indent="-285750">
              <a:lnSpc>
                <a:spcPct val="100000"/>
              </a:lnSpc>
              <a:buClr>
                <a:srgbClr val="FFFFFF"/>
              </a:buClr>
              <a:buSzPts val="1100"/>
            </a:pPr>
            <a:r>
              <a:rPr lang="en-US" sz="1300" dirty="0">
                <a:solidFill>
                  <a:schemeClr val="bg1"/>
                </a:solidFill>
              </a:rPr>
              <a:t>Kusum </a:t>
            </a:r>
            <a:r>
              <a:rPr lang="en-US" sz="1300" dirty="0" err="1">
                <a:solidFill>
                  <a:schemeClr val="bg1"/>
                </a:solidFill>
              </a:rPr>
              <a:t>Heda</a:t>
            </a:r>
            <a:r>
              <a:rPr lang="en-US" sz="1300" dirty="0">
                <a:solidFill>
                  <a:schemeClr val="bg1"/>
                </a:solidFill>
              </a:rPr>
              <a:t>, Varna </a:t>
            </a:r>
            <a:r>
              <a:rPr lang="en-US" sz="1300" dirty="0" err="1">
                <a:solidFill>
                  <a:schemeClr val="bg1"/>
                </a:solidFill>
              </a:rPr>
              <a:t>Indushekar</a:t>
            </a:r>
            <a:r>
              <a:rPr lang="en-US" sz="1300" dirty="0">
                <a:solidFill>
                  <a:schemeClr val="bg1"/>
                </a:solidFill>
              </a:rPr>
              <a:t>, Geeta </a:t>
            </a:r>
            <a:r>
              <a:rPr lang="en-US" sz="1300" dirty="0" err="1">
                <a:solidFill>
                  <a:schemeClr val="bg1"/>
                </a:solidFill>
              </a:rPr>
              <a:t>Pachori</a:t>
            </a:r>
            <a:r>
              <a:rPr lang="en-US" sz="1300" dirty="0">
                <a:solidFill>
                  <a:schemeClr val="bg1"/>
                </a:solidFill>
              </a:rPr>
              <a:t>, </a:t>
            </a:r>
            <a:r>
              <a:rPr lang="en-US" sz="1300" dirty="0" err="1">
                <a:solidFill>
                  <a:schemeClr val="bg1"/>
                </a:solidFill>
              </a:rPr>
              <a:t>Astha</a:t>
            </a:r>
            <a:r>
              <a:rPr lang="en-US" sz="1300" dirty="0">
                <a:solidFill>
                  <a:schemeClr val="bg1"/>
                </a:solidFill>
              </a:rPr>
              <a:t> Sharma. Primary peritoneal serous carcinoma: A diagnostic dilemma of pelvic epithelial neoplasms. 2015; 551-554. DOI: 10.4103/2278-0513.157944</a:t>
            </a:r>
          </a:p>
          <a:p>
            <a:pPr marL="404812" indent="-285750">
              <a:lnSpc>
                <a:spcPct val="100000"/>
              </a:lnSpc>
              <a:buClr>
                <a:srgbClr val="FFFFFF"/>
              </a:buClr>
              <a:buSzPts val="1100"/>
            </a:pPr>
            <a:r>
              <a:rPr lang="en-US" sz="1300" dirty="0" err="1">
                <a:solidFill>
                  <a:schemeClr val="bg1"/>
                </a:solidFill>
              </a:rPr>
              <a:t>Jingping</a:t>
            </a:r>
            <a:r>
              <a:rPr lang="en-US" sz="1300" dirty="0">
                <a:solidFill>
                  <a:schemeClr val="bg1"/>
                </a:solidFill>
              </a:rPr>
              <a:t> Yuan, Liang He, Bing Han &amp; Yan Li. Long-term survival of high-grade primary peritoneal papillary serous adenocarcinoma: a case report and literature review. World Journal of Surgical Oncology volume 15, Article number: 76 (2017)</a:t>
            </a:r>
          </a:p>
          <a:p>
            <a:pPr marL="404812" indent="-285750">
              <a:lnSpc>
                <a:spcPct val="100000"/>
              </a:lnSpc>
              <a:buClr>
                <a:srgbClr val="FFFFFF"/>
              </a:buClr>
              <a:buSzPts val="1100"/>
            </a:pPr>
            <a:r>
              <a:rPr lang="en-US" sz="1300" dirty="0">
                <a:solidFill>
                  <a:schemeClr val="bg1"/>
                </a:solidFill>
              </a:rPr>
              <a:t>Delores J. Grant,1 Patricia G. Moorman,2 Lucy Akushevich,2 Rachel T. Palmieri,3 Rex C. Bentley,4 and Joellen M. Primary peritoneal and ovarian cancers: an epidemiological comparative </a:t>
            </a:r>
            <a:r>
              <a:rPr lang="en-US" sz="1300" dirty="0" err="1">
                <a:solidFill>
                  <a:schemeClr val="bg1"/>
                </a:solidFill>
              </a:rPr>
              <a:t>analysis.Cancer</a:t>
            </a:r>
            <a:r>
              <a:rPr lang="en-US" sz="1300" dirty="0">
                <a:solidFill>
                  <a:schemeClr val="bg1"/>
                </a:solidFill>
              </a:rPr>
              <a:t> Causes Control. 2010 Jul; 21(7): 991–998.</a:t>
            </a:r>
          </a:p>
          <a:p>
            <a:pPr indent="-223838">
              <a:lnSpc>
                <a:spcPct val="100000"/>
              </a:lnSpc>
              <a:buClr>
                <a:srgbClr val="FFFFFF"/>
              </a:buClr>
              <a:buSzPts val="1100"/>
              <a:buFont typeface="Arial"/>
              <a:buAutoNum type="arabicPeriod"/>
            </a:pPr>
            <a:endParaRPr lang="en-US" sz="1300" dirty="0">
              <a:solidFill>
                <a:schemeClr val="bg1"/>
              </a:solidFill>
            </a:endParaRPr>
          </a:p>
          <a:p>
            <a:pPr indent="-223838">
              <a:lnSpc>
                <a:spcPct val="100000"/>
              </a:lnSpc>
              <a:buClr>
                <a:srgbClr val="FFFFFF"/>
              </a:buClr>
              <a:buSzPts val="1100"/>
              <a:buFont typeface="Arial"/>
              <a:buAutoNum type="arabicPeriod"/>
            </a:pPr>
            <a:endParaRPr lang="en-US" sz="1300" dirty="0">
              <a:solidFill>
                <a:schemeClr val="bg1"/>
              </a:solidFill>
            </a:endParaRPr>
          </a:p>
          <a:p>
            <a:pPr indent="-223838">
              <a:lnSpc>
                <a:spcPct val="100000"/>
              </a:lnSpc>
              <a:buClr>
                <a:srgbClr val="FFFFFF"/>
              </a:buClr>
              <a:buSzPts val="1100"/>
              <a:buFont typeface="Arial"/>
              <a:buAutoNum type="arabicPeriod"/>
            </a:pPr>
            <a:endParaRPr lang="en-US" sz="1300" dirty="0">
              <a:solidFill>
                <a:schemeClr val="bg1"/>
              </a:solidFill>
            </a:endParaRPr>
          </a:p>
          <a:p>
            <a:pPr indent="-223838">
              <a:lnSpc>
                <a:spcPct val="100000"/>
              </a:lnSpc>
              <a:buClr>
                <a:srgbClr val="FFFFFF"/>
              </a:buClr>
              <a:buSzPts val="1100"/>
              <a:buFont typeface="Arial"/>
              <a:buAutoNum type="arabicPeriod"/>
            </a:pPr>
            <a:endParaRPr lang="en-US" sz="1300" dirty="0">
              <a:solidFill>
                <a:schemeClr val="bg1"/>
              </a:solidFill>
            </a:endParaRPr>
          </a:p>
          <a:p>
            <a:pPr indent="-223838">
              <a:lnSpc>
                <a:spcPct val="100000"/>
              </a:lnSpc>
              <a:buClr>
                <a:srgbClr val="FFFFFF"/>
              </a:buClr>
              <a:buSzPts val="1100"/>
              <a:buFont typeface="Arial"/>
              <a:buAutoNum type="arabicPeriod"/>
            </a:pPr>
            <a:endParaRPr sz="1300" dirty="0">
              <a:solidFill>
                <a:schemeClr val="bg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9CCB-F94D-B343-8874-D4580F273C24}"/>
              </a:ext>
            </a:extLst>
          </p:cNvPr>
          <p:cNvSpPr>
            <a:spLocks noGrp="1"/>
          </p:cNvSpPr>
          <p:nvPr>
            <p:ph type="title"/>
          </p:nvPr>
        </p:nvSpPr>
        <p:spPr/>
        <p:txBody>
          <a:bodyPr>
            <a:normAutofit/>
          </a:bodyPr>
          <a:lstStyle/>
          <a:p>
            <a:pPr algn="ctr"/>
            <a:r>
              <a:rPr lang="en-US" sz="5250" dirty="0">
                <a:solidFill>
                  <a:schemeClr val="bg1"/>
                </a:solidFill>
              </a:rPr>
              <a:t>Thank you </a:t>
            </a:r>
          </a:p>
        </p:txBody>
      </p:sp>
      <p:pic>
        <p:nvPicPr>
          <p:cNvPr id="10" name="Content Placeholder 9">
            <a:extLst>
              <a:ext uri="{FF2B5EF4-FFF2-40B4-BE49-F238E27FC236}">
                <a16:creationId xmlns:a16="http://schemas.microsoft.com/office/drawing/2014/main" id="{37E34DD9-6489-E042-A023-11A117CF7B03}"/>
              </a:ext>
            </a:extLst>
          </p:cNvPr>
          <p:cNvPicPr>
            <a:picLocks noGrp="1" noChangeAspect="1"/>
          </p:cNvPicPr>
          <p:nvPr>
            <p:ph idx="1"/>
          </p:nvPr>
        </p:nvPicPr>
        <p:blipFill>
          <a:blip r:embed="rId2"/>
          <a:stretch>
            <a:fillRect/>
          </a:stretch>
        </p:blipFill>
        <p:spPr>
          <a:xfrm>
            <a:off x="471488" y="1452964"/>
            <a:ext cx="5915025" cy="2957513"/>
          </a:xfrm>
          <a:prstGeom prst="rect">
            <a:avLst/>
          </a:prstGeom>
        </p:spPr>
      </p:pic>
      <p:sp>
        <p:nvSpPr>
          <p:cNvPr id="11" name="TextBox 10">
            <a:extLst>
              <a:ext uri="{FF2B5EF4-FFF2-40B4-BE49-F238E27FC236}">
                <a16:creationId xmlns:a16="http://schemas.microsoft.com/office/drawing/2014/main" id="{39C1766E-C6E7-6044-9F27-3009473EF229}"/>
              </a:ext>
            </a:extLst>
          </p:cNvPr>
          <p:cNvSpPr txBox="1"/>
          <p:nvPr/>
        </p:nvSpPr>
        <p:spPr>
          <a:xfrm>
            <a:off x="1688122" y="4595425"/>
            <a:ext cx="5169878" cy="300082"/>
          </a:xfrm>
          <a:prstGeom prst="rect">
            <a:avLst/>
          </a:prstGeom>
          <a:noFill/>
        </p:spPr>
        <p:txBody>
          <a:bodyPr wrap="square" rtlCol="0">
            <a:spAutoFit/>
          </a:bodyPr>
          <a:lstStyle/>
          <a:p>
            <a:r>
              <a:rPr lang="en-US" sz="1350" dirty="0">
                <a:solidFill>
                  <a:schemeClr val="bg1"/>
                </a:solidFill>
              </a:rPr>
              <a:t>Contact: Salbayati@radiology.arizona.edu </a:t>
            </a:r>
          </a:p>
        </p:txBody>
      </p:sp>
    </p:spTree>
    <p:extLst>
      <p:ext uri="{BB962C8B-B14F-4D97-AF65-F5344CB8AC3E}">
        <p14:creationId xmlns:p14="http://schemas.microsoft.com/office/powerpoint/2010/main" val="3232086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0" y="0"/>
            <a:ext cx="6497553" cy="914100"/>
          </a:xfrm>
          <a:prstGeom prst="rect">
            <a:avLst/>
          </a:prstGeom>
        </p:spPr>
        <p:txBody>
          <a:bodyPr spcFirstLastPara="1" vert="horz" wrap="square" lIns="68569" tIns="68569" rIns="68569" bIns="68569" rtlCol="0" anchor="t" anchorCtr="0">
            <a:noAutofit/>
          </a:bodyPr>
          <a:lstStyle/>
          <a:p>
            <a:r>
              <a:rPr lang="en" sz="4000" dirty="0">
                <a:solidFill>
                  <a:schemeClr val="bg1"/>
                </a:solidFill>
              </a:rPr>
              <a:t>Natural History of PPSC</a:t>
            </a:r>
            <a:endParaRPr sz="4000" dirty="0">
              <a:solidFill>
                <a:schemeClr val="bg1"/>
              </a:solidFill>
            </a:endParaRPr>
          </a:p>
        </p:txBody>
      </p:sp>
      <p:sp>
        <p:nvSpPr>
          <p:cNvPr id="153" name="Google Shape;153;p16"/>
          <p:cNvSpPr txBox="1">
            <a:spLocks noGrp="1"/>
          </p:cNvSpPr>
          <p:nvPr>
            <p:ph type="body" idx="1"/>
          </p:nvPr>
        </p:nvSpPr>
        <p:spPr>
          <a:xfrm>
            <a:off x="-66856" y="914100"/>
            <a:ext cx="3913989" cy="4199451"/>
          </a:xfrm>
          <a:prstGeom prst="rect">
            <a:avLst/>
          </a:prstGeom>
        </p:spPr>
        <p:txBody>
          <a:bodyPr spcFirstLastPara="1" vert="horz" wrap="square" lIns="68569" tIns="68569" rIns="68569" bIns="68569" rtlCol="0" anchor="t" anchorCtr="0">
            <a:noAutofit/>
          </a:bodyPr>
          <a:lstStyle/>
          <a:p>
            <a:r>
              <a:rPr lang="en-US" sz="2400" dirty="0">
                <a:solidFill>
                  <a:schemeClr val="bg1"/>
                </a:solidFill>
              </a:rPr>
              <a:t>Peritoneal thickening and omental masses without evidence of primary source of tumor in the ovaries or GI tract</a:t>
            </a:r>
          </a:p>
          <a:p>
            <a:pPr marL="109537" indent="0">
              <a:buNone/>
            </a:pPr>
            <a:endParaRPr lang="en-US" sz="2400" dirty="0">
              <a:solidFill>
                <a:schemeClr val="bg1"/>
              </a:solidFill>
            </a:endParaRPr>
          </a:p>
          <a:p>
            <a:r>
              <a:rPr lang="en-US" sz="2400" dirty="0">
                <a:solidFill>
                  <a:schemeClr val="bg1"/>
                </a:solidFill>
              </a:rPr>
              <a:t>Identical CT and MR findings to metastatic serous ovarian carcinoma</a:t>
            </a:r>
          </a:p>
        </p:txBody>
      </p:sp>
      <p:sp>
        <p:nvSpPr>
          <p:cNvPr id="155" name="Google Shape;155;p16"/>
          <p:cNvSpPr txBox="1"/>
          <p:nvPr/>
        </p:nvSpPr>
        <p:spPr>
          <a:xfrm>
            <a:off x="3777583" y="3485215"/>
            <a:ext cx="3185761" cy="832669"/>
          </a:xfrm>
          <a:prstGeom prst="rect">
            <a:avLst/>
          </a:prstGeom>
          <a:noFill/>
          <a:ln>
            <a:noFill/>
          </a:ln>
        </p:spPr>
        <p:txBody>
          <a:bodyPr spcFirstLastPara="1" wrap="square" lIns="68569" tIns="68569" rIns="68569" bIns="68569" anchor="t" anchorCtr="0">
            <a:noAutofit/>
          </a:bodyPr>
          <a:lstStyle/>
          <a:p>
            <a:r>
              <a:rPr lang="en-US" sz="1100" dirty="0">
                <a:solidFill>
                  <a:srgbClr val="FFFFFF"/>
                </a:solidFill>
                <a:ea typeface="Lato"/>
                <a:cs typeface="Lato"/>
                <a:sym typeface="Lato"/>
              </a:rPr>
              <a:t>Gross image of resected mesenteric mass consistent with </a:t>
            </a:r>
            <a:r>
              <a:rPr lang="en" sz="1100" dirty="0">
                <a:solidFill>
                  <a:srgbClr val="FFFFFF"/>
                </a:solidFill>
                <a:ea typeface="Lato"/>
                <a:cs typeface="Lato"/>
                <a:sym typeface="Lato"/>
              </a:rPr>
              <a:t>PPSC.  </a:t>
            </a:r>
            <a:r>
              <a:rPr lang="en-US" sz="1100" dirty="0">
                <a:solidFill>
                  <a:srgbClr val="FFFFFF"/>
                </a:solidFill>
                <a:ea typeface="Lato"/>
                <a:cs typeface="Lato"/>
                <a:sym typeface="Lato"/>
              </a:rPr>
              <a:t>No primary tumor was detected in the ovaries.</a:t>
            </a:r>
          </a:p>
          <a:p>
            <a:endParaRPr lang="en" sz="900" dirty="0">
              <a:solidFill>
                <a:srgbClr val="FFFFFF"/>
              </a:solidFill>
              <a:latin typeface="Lato"/>
              <a:ea typeface="Lato"/>
              <a:cs typeface="Lato"/>
              <a:sym typeface="Lato"/>
            </a:endParaRPr>
          </a:p>
          <a:p>
            <a:r>
              <a:rPr lang="en-US" sz="900" dirty="0">
                <a:solidFill>
                  <a:srgbClr val="FFFFFF"/>
                </a:solidFill>
                <a:latin typeface="Lato"/>
                <a:ea typeface="Lato"/>
                <a:cs typeface="Lato"/>
                <a:sym typeface="Lato"/>
              </a:rPr>
              <a:t>Picture: http://</a:t>
            </a:r>
            <a:r>
              <a:rPr lang="en-US" sz="900" dirty="0" err="1">
                <a:solidFill>
                  <a:srgbClr val="FFFFFF"/>
                </a:solidFill>
                <a:latin typeface="Lato"/>
                <a:ea typeface="Lato"/>
                <a:cs typeface="Lato"/>
                <a:sym typeface="Lato"/>
              </a:rPr>
              <a:t>www.rcsismj.com</a:t>
            </a:r>
            <a:r>
              <a:rPr lang="en-US" sz="900" dirty="0">
                <a:solidFill>
                  <a:srgbClr val="FFFFFF"/>
                </a:solidFill>
                <a:latin typeface="Lato"/>
                <a:ea typeface="Lato"/>
                <a:cs typeface="Lato"/>
                <a:sym typeface="Lato"/>
              </a:rPr>
              <a:t>/4th-edition/peritoneal-ca/</a:t>
            </a:r>
            <a:endParaRPr lang="en-US" sz="1000" dirty="0">
              <a:solidFill>
                <a:schemeClr val="bg1"/>
              </a:solidFill>
            </a:endParaRPr>
          </a:p>
          <a:p>
            <a:endParaRPr sz="900" dirty="0">
              <a:solidFill>
                <a:srgbClr val="FFFFFF"/>
              </a:solidFill>
              <a:latin typeface="Lato"/>
              <a:ea typeface="Lato"/>
              <a:cs typeface="Lato"/>
              <a:sym typeface="Lato"/>
            </a:endParaRPr>
          </a:p>
        </p:txBody>
      </p:sp>
      <p:pic>
        <p:nvPicPr>
          <p:cNvPr id="3" name="Picture 2">
            <a:extLst>
              <a:ext uri="{FF2B5EF4-FFF2-40B4-BE49-F238E27FC236}">
                <a16:creationId xmlns:a16="http://schemas.microsoft.com/office/drawing/2014/main" id="{8790428A-90BC-446B-94D5-59A49C388990}"/>
              </a:ext>
            </a:extLst>
          </p:cNvPr>
          <p:cNvPicPr>
            <a:picLocks noChangeAspect="1"/>
          </p:cNvPicPr>
          <p:nvPr/>
        </p:nvPicPr>
        <p:blipFill>
          <a:blip r:embed="rId3"/>
          <a:stretch>
            <a:fillRect/>
          </a:stretch>
        </p:blipFill>
        <p:spPr>
          <a:xfrm>
            <a:off x="3847133" y="1006034"/>
            <a:ext cx="2872489" cy="25161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95702C-B6DB-4BCE-9168-0331A75166A1}"/>
              </a:ext>
            </a:extLst>
          </p:cNvPr>
          <p:cNvSpPr>
            <a:spLocks noGrp="1"/>
          </p:cNvSpPr>
          <p:nvPr>
            <p:ph type="body" idx="1"/>
          </p:nvPr>
        </p:nvSpPr>
        <p:spPr>
          <a:xfrm>
            <a:off x="20089" y="923270"/>
            <a:ext cx="6837911" cy="4460560"/>
          </a:xfrm>
        </p:spPr>
        <p:txBody>
          <a:bodyPr/>
          <a:lstStyle/>
          <a:p>
            <a:pPr lvl="0"/>
            <a:r>
              <a:rPr lang="en-US" sz="2400" dirty="0">
                <a:solidFill>
                  <a:schemeClr val="bg1"/>
                </a:solidFill>
              </a:rPr>
              <a:t>Demographics: most common in postmenopausal women with no prior history of malignancy</a:t>
            </a:r>
          </a:p>
          <a:p>
            <a:pPr marL="109538" indent="0">
              <a:buNone/>
            </a:pPr>
            <a:endParaRPr lang="en-US" sz="2400" dirty="0">
              <a:solidFill>
                <a:schemeClr val="bg1"/>
              </a:solidFill>
            </a:endParaRPr>
          </a:p>
          <a:p>
            <a:pPr lvl="0"/>
            <a:r>
              <a:rPr lang="en-US" sz="2400" dirty="0">
                <a:solidFill>
                  <a:schemeClr val="bg1"/>
                </a:solidFill>
              </a:rPr>
              <a:t>Majority of patients diagnosed in advanced stages of disease</a:t>
            </a:r>
          </a:p>
          <a:p>
            <a:pPr marL="109538" indent="0">
              <a:buNone/>
            </a:pPr>
            <a:endParaRPr lang="en-US" sz="2400" dirty="0">
              <a:solidFill>
                <a:schemeClr val="bg1"/>
              </a:solidFill>
            </a:endParaRPr>
          </a:p>
          <a:p>
            <a:pPr lvl="0"/>
            <a:r>
              <a:rPr lang="en-US" sz="2400" dirty="0">
                <a:solidFill>
                  <a:schemeClr val="bg1"/>
                </a:solidFill>
              </a:rPr>
              <a:t>Signs and symptoms: </a:t>
            </a:r>
          </a:p>
          <a:p>
            <a:pPr lvl="1">
              <a:spcBef>
                <a:spcPts val="0"/>
              </a:spcBef>
            </a:pPr>
            <a:r>
              <a:rPr lang="en-US" sz="2400" dirty="0">
                <a:solidFill>
                  <a:schemeClr val="bg1"/>
                </a:solidFill>
              </a:rPr>
              <a:t>Abdominal pain and distention</a:t>
            </a:r>
          </a:p>
          <a:p>
            <a:pPr lvl="1">
              <a:spcBef>
                <a:spcPts val="0"/>
              </a:spcBef>
            </a:pPr>
            <a:r>
              <a:rPr lang="en-US" sz="2400" dirty="0">
                <a:solidFill>
                  <a:schemeClr val="bg1"/>
                </a:solidFill>
              </a:rPr>
              <a:t>Unexplained weight loss </a:t>
            </a:r>
          </a:p>
          <a:p>
            <a:pPr lvl="1">
              <a:spcBef>
                <a:spcPts val="0"/>
              </a:spcBef>
            </a:pPr>
            <a:r>
              <a:rPr lang="en-US" sz="2400" dirty="0">
                <a:solidFill>
                  <a:schemeClr val="bg1"/>
                </a:solidFill>
              </a:rPr>
              <a:t>Bowel obstruction</a:t>
            </a:r>
          </a:p>
          <a:p>
            <a:pPr lvl="1">
              <a:spcBef>
                <a:spcPts val="0"/>
              </a:spcBef>
            </a:pPr>
            <a:r>
              <a:rPr lang="en-US" sz="2400" dirty="0">
                <a:solidFill>
                  <a:schemeClr val="bg1"/>
                </a:solidFill>
              </a:rPr>
              <a:t>Ascites</a:t>
            </a:r>
          </a:p>
          <a:p>
            <a:endParaRPr lang="en-US" sz="2400" dirty="0">
              <a:solidFill>
                <a:schemeClr val="bg1"/>
              </a:solidFill>
            </a:endParaRPr>
          </a:p>
        </p:txBody>
      </p:sp>
      <p:sp>
        <p:nvSpPr>
          <p:cNvPr id="4" name="TextBox 3">
            <a:extLst>
              <a:ext uri="{FF2B5EF4-FFF2-40B4-BE49-F238E27FC236}">
                <a16:creationId xmlns:a16="http://schemas.microsoft.com/office/drawing/2014/main" id="{E693F241-A944-43E1-A94D-C1DDBD091A2B}"/>
              </a:ext>
            </a:extLst>
          </p:cNvPr>
          <p:cNvSpPr txBox="1"/>
          <p:nvPr/>
        </p:nvSpPr>
        <p:spPr>
          <a:xfrm>
            <a:off x="20089" y="146359"/>
            <a:ext cx="6097682" cy="600164"/>
          </a:xfrm>
          <a:prstGeom prst="rect">
            <a:avLst/>
          </a:prstGeom>
          <a:noFill/>
        </p:spPr>
        <p:txBody>
          <a:bodyPr wrap="square" rtlCol="0">
            <a:spAutoFit/>
          </a:bodyPr>
          <a:lstStyle/>
          <a:p>
            <a:r>
              <a:rPr lang="en-US" sz="3300" dirty="0">
                <a:solidFill>
                  <a:schemeClr val="bg1"/>
                </a:solidFill>
                <a:latin typeface="+mj-lt"/>
              </a:rPr>
              <a:t>Demographics and clinical Features</a:t>
            </a:r>
          </a:p>
        </p:txBody>
      </p:sp>
    </p:spTree>
    <p:extLst>
      <p:ext uri="{BB962C8B-B14F-4D97-AF65-F5344CB8AC3E}">
        <p14:creationId xmlns:p14="http://schemas.microsoft.com/office/powerpoint/2010/main" val="3910561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0" y="36537"/>
            <a:ext cx="6276110" cy="914100"/>
          </a:xfrm>
          <a:prstGeom prst="rect">
            <a:avLst/>
          </a:prstGeom>
        </p:spPr>
        <p:txBody>
          <a:bodyPr spcFirstLastPara="1" vert="horz" wrap="square" lIns="68569" tIns="68569" rIns="68569" bIns="68569" rtlCol="0" anchor="t" anchorCtr="0">
            <a:noAutofit/>
          </a:bodyPr>
          <a:lstStyle/>
          <a:p>
            <a:pPr algn="ctr"/>
            <a:r>
              <a:rPr lang="en-US" sz="3300" dirty="0">
                <a:solidFill>
                  <a:schemeClr val="bg1"/>
                </a:solidFill>
                <a:ea typeface="Times New Roman" panose="02020603050405020304" pitchFamily="18" charset="0"/>
              </a:rPr>
              <a:t>Gynecology Oncology Group criteria</a:t>
            </a:r>
            <a:endParaRPr sz="3300" dirty="0">
              <a:solidFill>
                <a:schemeClr val="bg1"/>
              </a:solidFill>
            </a:endParaRPr>
          </a:p>
        </p:txBody>
      </p:sp>
      <p:sp>
        <p:nvSpPr>
          <p:cNvPr id="185" name="Google Shape;185;p20"/>
          <p:cNvSpPr txBox="1">
            <a:spLocks noGrp="1"/>
          </p:cNvSpPr>
          <p:nvPr>
            <p:ph type="body" idx="1"/>
          </p:nvPr>
        </p:nvSpPr>
        <p:spPr>
          <a:xfrm>
            <a:off x="0" y="750339"/>
            <a:ext cx="6629598" cy="3398981"/>
          </a:xfrm>
          <a:prstGeom prst="rect">
            <a:avLst/>
          </a:prstGeom>
        </p:spPr>
        <p:txBody>
          <a:bodyPr spcFirstLastPara="1" vert="horz" wrap="square" lIns="68569" tIns="68569" rIns="68569" bIns="68569" rtlCol="0" anchor="t" anchorCtr="0">
            <a:noAutofit/>
          </a:bodyPr>
          <a:lstStyle/>
          <a:p>
            <a:r>
              <a:rPr lang="en" sz="2400" dirty="0">
                <a:solidFill>
                  <a:schemeClr val="bg1"/>
                </a:solidFill>
              </a:rPr>
              <a:t>O</a:t>
            </a:r>
            <a:r>
              <a:rPr lang="en-US" sz="2400" dirty="0">
                <a:solidFill>
                  <a:schemeClr val="bg1"/>
                </a:solidFill>
              </a:rPr>
              <a:t>varies are either absent or normal in size</a:t>
            </a:r>
          </a:p>
          <a:p>
            <a:pPr marL="109537" indent="0">
              <a:buNone/>
            </a:pPr>
            <a:endParaRPr lang="en-US" sz="2400" dirty="0">
              <a:solidFill>
                <a:schemeClr val="bg1"/>
              </a:solidFill>
            </a:endParaRPr>
          </a:p>
          <a:p>
            <a:r>
              <a:rPr lang="en-US" sz="2400" dirty="0">
                <a:solidFill>
                  <a:schemeClr val="bg1"/>
                </a:solidFill>
              </a:rPr>
              <a:t>Extraovarian sites involvement is greater than the involvement of the surface of either ovary</a:t>
            </a:r>
          </a:p>
          <a:p>
            <a:pPr marL="109537" indent="0">
              <a:buNone/>
            </a:pPr>
            <a:endParaRPr lang="en-US" sz="2400" dirty="0">
              <a:solidFill>
                <a:schemeClr val="bg1"/>
              </a:solidFill>
            </a:endParaRPr>
          </a:p>
          <a:p>
            <a:r>
              <a:rPr lang="en-US" sz="2400" dirty="0">
                <a:solidFill>
                  <a:schemeClr val="bg1"/>
                </a:solidFill>
              </a:rPr>
              <a:t>Ovaries are not associated with the tumor or demonstrate only serosal or cortical invasions with dimensions smaller than 5×5 mm</a:t>
            </a:r>
          </a:p>
          <a:p>
            <a:pPr marL="109537" indent="0">
              <a:buNone/>
            </a:pPr>
            <a:endParaRPr lang="en-US" sz="2400" dirty="0">
              <a:solidFill>
                <a:schemeClr val="bg1"/>
              </a:solidFill>
            </a:endParaRPr>
          </a:p>
          <a:p>
            <a:r>
              <a:rPr lang="en-US" sz="2400" dirty="0">
                <a:solidFill>
                  <a:schemeClr val="bg1"/>
                </a:solidFill>
              </a:rPr>
              <a:t>Histopathological characteristics of the tumor are predominantly of the serous type</a:t>
            </a:r>
          </a:p>
        </p:txBody>
      </p:sp>
      <p:sp>
        <p:nvSpPr>
          <p:cNvPr id="3" name="TextBox 2">
            <a:extLst>
              <a:ext uri="{FF2B5EF4-FFF2-40B4-BE49-F238E27FC236}">
                <a16:creationId xmlns:a16="http://schemas.microsoft.com/office/drawing/2014/main" id="{D5426D47-C81F-0442-BEA9-4AF68468445F}"/>
              </a:ext>
            </a:extLst>
          </p:cNvPr>
          <p:cNvSpPr txBox="1"/>
          <p:nvPr/>
        </p:nvSpPr>
        <p:spPr>
          <a:xfrm>
            <a:off x="3957253" y="4775134"/>
            <a:ext cx="5944392" cy="507831"/>
          </a:xfrm>
          <a:prstGeom prst="rect">
            <a:avLst/>
          </a:prstGeom>
          <a:noFill/>
        </p:spPr>
        <p:txBody>
          <a:bodyPr wrap="square" rtlCol="0">
            <a:spAutoFit/>
          </a:bodyPr>
          <a:lstStyle/>
          <a:p>
            <a:r>
              <a:rPr lang="en-US" sz="900" dirty="0">
                <a:solidFill>
                  <a:schemeClr val="bg1"/>
                </a:solidFill>
                <a:hlinkClick r:id="rId3">
                  <a:extLst>
                    <a:ext uri="{A12FA001-AC4F-418D-AE19-62706E023703}">
                      <ahyp:hlinkClr xmlns:ahyp="http://schemas.microsoft.com/office/drawing/2018/hyperlinkcolor" val="tx"/>
                    </a:ext>
                  </a:extLst>
                </a:hlinkClick>
              </a:rPr>
              <a:t>https://www.ncbi.nlm.nih.gov/pmc/articles/PMC2739319/</a:t>
            </a:r>
            <a:endParaRPr lang="en-US" sz="900" dirty="0">
              <a:solidFill>
                <a:schemeClr val="bg1"/>
              </a:solidFill>
            </a:endParaRPr>
          </a:p>
          <a:p>
            <a:r>
              <a:rPr lang="en-US" sz="900" dirty="0">
                <a:solidFill>
                  <a:schemeClr val="bg1"/>
                </a:solidFill>
              </a:rPr>
              <a:t>https://www.ncbi.nlm.nih.gov/pmc/articles/PMC5159466/</a:t>
            </a:r>
          </a:p>
          <a:p>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98605" y="0"/>
            <a:ext cx="5279175" cy="520981"/>
          </a:xfrm>
          <a:prstGeom prst="rect">
            <a:avLst/>
          </a:prstGeom>
        </p:spPr>
        <p:txBody>
          <a:bodyPr spcFirstLastPara="1" vert="horz" wrap="square" lIns="68569" tIns="68569" rIns="68569" bIns="68569" rtlCol="0" anchor="t" anchorCtr="0">
            <a:noAutofit/>
          </a:bodyPr>
          <a:lstStyle/>
          <a:p>
            <a:r>
              <a:rPr lang="en" sz="4000" dirty="0">
                <a:solidFill>
                  <a:schemeClr val="bg1"/>
                </a:solidFill>
              </a:rPr>
              <a:t>Pathologic Features</a:t>
            </a:r>
            <a:endParaRPr sz="4000" dirty="0">
              <a:solidFill>
                <a:schemeClr val="bg1"/>
              </a:solidFill>
            </a:endParaRPr>
          </a:p>
        </p:txBody>
      </p:sp>
      <p:sp>
        <p:nvSpPr>
          <p:cNvPr id="6" name="TextBox 5">
            <a:extLst>
              <a:ext uri="{FF2B5EF4-FFF2-40B4-BE49-F238E27FC236}">
                <a16:creationId xmlns:a16="http://schemas.microsoft.com/office/drawing/2014/main" id="{A89F5116-F72F-450D-B1F6-CB9046BD041B}"/>
              </a:ext>
            </a:extLst>
          </p:cNvPr>
          <p:cNvSpPr txBox="1"/>
          <p:nvPr/>
        </p:nvSpPr>
        <p:spPr>
          <a:xfrm>
            <a:off x="98605" y="869131"/>
            <a:ext cx="6685372" cy="4893647"/>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chemeClr val="bg1"/>
                </a:solidFill>
              </a:rPr>
              <a:t>Papillary clusters of malignant cells with atypical mitosis</a:t>
            </a:r>
          </a:p>
          <a:p>
            <a:endParaRPr lang="en-US" sz="2600" dirty="0">
              <a:solidFill>
                <a:schemeClr val="bg1"/>
              </a:solidFill>
            </a:endParaRPr>
          </a:p>
          <a:p>
            <a:pPr marL="285750" indent="-285750">
              <a:buFont typeface="Arial" panose="020B0604020202020204" pitchFamily="34" charset="0"/>
              <a:buChar char="•"/>
            </a:pPr>
            <a:r>
              <a:rPr lang="en-US" sz="2600" dirty="0">
                <a:solidFill>
                  <a:schemeClr val="bg1"/>
                </a:solidFill>
              </a:rPr>
              <a:t>Eccentric nuclei and prominent nucleoli</a:t>
            </a:r>
          </a:p>
          <a:p>
            <a:endParaRPr lang="en-US" sz="2600" dirty="0">
              <a:solidFill>
                <a:schemeClr val="bg1"/>
              </a:solidFill>
            </a:endParaRPr>
          </a:p>
          <a:p>
            <a:pPr marL="285750" indent="-285750">
              <a:buFont typeface="Arial" panose="020B0604020202020204" pitchFamily="34" charset="0"/>
              <a:buChar char="•"/>
            </a:pPr>
            <a:r>
              <a:rPr lang="en-US" sz="2600" dirty="0">
                <a:solidFill>
                  <a:schemeClr val="bg1"/>
                </a:solidFill>
              </a:rPr>
              <a:t>Numerous psammoma bodies</a:t>
            </a:r>
          </a:p>
          <a:p>
            <a:endParaRPr lang="en-US" sz="2600" dirty="0">
              <a:solidFill>
                <a:schemeClr val="bg1"/>
              </a:solidFill>
            </a:endParaRPr>
          </a:p>
          <a:p>
            <a:pPr marL="285750" indent="-285750">
              <a:buFont typeface="Arial" panose="020B0604020202020204" pitchFamily="34" charset="0"/>
              <a:buChar char="•"/>
            </a:pPr>
            <a:r>
              <a:rPr lang="en-US" sz="2600" dirty="0">
                <a:solidFill>
                  <a:schemeClr val="bg1"/>
                </a:solidFill>
              </a:rPr>
              <a:t>Histologically similar to high grade serous ovarian carcinoma</a:t>
            </a:r>
          </a:p>
          <a:p>
            <a:endParaRPr lang="en-US" sz="2600" dirty="0">
              <a:solidFill>
                <a:schemeClr val="bg1"/>
              </a:solidFill>
            </a:endParaRPr>
          </a:p>
          <a:p>
            <a:endParaRPr lang="en-US" sz="2600" dirty="0">
              <a:solidFill>
                <a:schemeClr val="bg1"/>
              </a:solidFill>
            </a:endParaRPr>
          </a:p>
          <a:p>
            <a:endParaRPr lang="en-US" sz="2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18"/>
          <p:cNvSpPr txBox="1"/>
          <p:nvPr/>
        </p:nvSpPr>
        <p:spPr>
          <a:xfrm>
            <a:off x="-3784" y="2950243"/>
            <a:ext cx="6861784" cy="2193257"/>
          </a:xfrm>
          <a:prstGeom prst="rect">
            <a:avLst/>
          </a:prstGeom>
          <a:noFill/>
          <a:ln>
            <a:noFill/>
          </a:ln>
        </p:spPr>
        <p:txBody>
          <a:bodyPr spcFirstLastPara="1" wrap="square" lIns="68569" tIns="68569" rIns="68569" bIns="68569" anchor="t" anchorCtr="0">
            <a:noAutofit/>
          </a:bodyPr>
          <a:lstStyle/>
          <a:p>
            <a:r>
              <a:rPr lang="en-US" sz="2000" dirty="0">
                <a:solidFill>
                  <a:schemeClr val="bg1"/>
                </a:solidFill>
              </a:rPr>
              <a:t>Figure 1: MR image shows diffuse enhancing peritoneal thickening with omental implants (arrows) (Fig 1a). Hematoxylin &amp; Eosin, 400X original magnification (Fig 1b) shows glandular architecture composed of large cells with abundant eosinophilic cytoplasm and large ovoid nuclei with irregular nuclear contours and prominent nucleoli consistent with serous carcinoma</a:t>
            </a:r>
            <a:endParaRPr sz="2000" dirty="0">
              <a:solidFill>
                <a:schemeClr val="bg1"/>
              </a:solidFill>
              <a:latin typeface="Lato"/>
              <a:ea typeface="Lato"/>
              <a:cs typeface="Lato"/>
              <a:sym typeface="Lato"/>
            </a:endParaRPr>
          </a:p>
        </p:txBody>
      </p:sp>
      <p:pic>
        <p:nvPicPr>
          <p:cNvPr id="3" name="Picture 2" descr="A picture containing purple, indoor&#10;&#10;Description automatically generated">
            <a:extLst>
              <a:ext uri="{FF2B5EF4-FFF2-40B4-BE49-F238E27FC236}">
                <a16:creationId xmlns:a16="http://schemas.microsoft.com/office/drawing/2014/main" id="{894B8F36-CDCD-ED4D-A56D-629443E216B8}"/>
              </a:ext>
            </a:extLst>
          </p:cNvPr>
          <p:cNvPicPr>
            <a:picLocks noChangeAspect="1"/>
          </p:cNvPicPr>
          <p:nvPr/>
        </p:nvPicPr>
        <p:blipFill>
          <a:blip r:embed="rId3"/>
          <a:stretch>
            <a:fillRect/>
          </a:stretch>
        </p:blipFill>
        <p:spPr>
          <a:xfrm>
            <a:off x="3429000" y="148047"/>
            <a:ext cx="3365537" cy="2595154"/>
          </a:xfrm>
          <a:prstGeom prst="rect">
            <a:avLst/>
          </a:prstGeom>
        </p:spPr>
      </p:pic>
      <p:pic>
        <p:nvPicPr>
          <p:cNvPr id="2" name="Picture 1">
            <a:extLst>
              <a:ext uri="{FF2B5EF4-FFF2-40B4-BE49-F238E27FC236}">
                <a16:creationId xmlns:a16="http://schemas.microsoft.com/office/drawing/2014/main" id="{3AF47A19-D816-4C87-8FE2-17D6280B6D46}"/>
              </a:ext>
            </a:extLst>
          </p:cNvPr>
          <p:cNvPicPr>
            <a:picLocks noChangeAspect="1"/>
          </p:cNvPicPr>
          <p:nvPr/>
        </p:nvPicPr>
        <p:blipFill>
          <a:blip r:embed="rId4"/>
          <a:stretch>
            <a:fillRect/>
          </a:stretch>
        </p:blipFill>
        <p:spPr>
          <a:xfrm>
            <a:off x="107901" y="148047"/>
            <a:ext cx="3246505" cy="2595154"/>
          </a:xfrm>
          <a:prstGeom prst="rect">
            <a:avLst/>
          </a:prstGeom>
        </p:spPr>
      </p:pic>
      <p:sp>
        <p:nvSpPr>
          <p:cNvPr id="4" name="TextBox 3">
            <a:extLst>
              <a:ext uri="{FF2B5EF4-FFF2-40B4-BE49-F238E27FC236}">
                <a16:creationId xmlns:a16="http://schemas.microsoft.com/office/drawing/2014/main" id="{79F964F5-A04F-46AE-BEDF-6E9D0410AA66}"/>
              </a:ext>
            </a:extLst>
          </p:cNvPr>
          <p:cNvSpPr txBox="1"/>
          <p:nvPr/>
        </p:nvSpPr>
        <p:spPr>
          <a:xfrm>
            <a:off x="107901" y="2701544"/>
            <a:ext cx="3397870" cy="307777"/>
          </a:xfrm>
          <a:prstGeom prst="rect">
            <a:avLst/>
          </a:prstGeom>
          <a:noFill/>
        </p:spPr>
        <p:txBody>
          <a:bodyPr wrap="square" rtlCol="0">
            <a:spAutoFit/>
          </a:bodyPr>
          <a:lstStyle/>
          <a:p>
            <a:r>
              <a:rPr lang="en-US" sz="1400" dirty="0">
                <a:solidFill>
                  <a:schemeClr val="bg1"/>
                </a:solidFill>
              </a:rPr>
              <a:t>Figure 1a: axial T1w fat sat delayed phase </a:t>
            </a:r>
          </a:p>
        </p:txBody>
      </p:sp>
      <p:sp>
        <p:nvSpPr>
          <p:cNvPr id="5" name="TextBox 4">
            <a:extLst>
              <a:ext uri="{FF2B5EF4-FFF2-40B4-BE49-F238E27FC236}">
                <a16:creationId xmlns:a16="http://schemas.microsoft.com/office/drawing/2014/main" id="{E87C08BD-1597-4B5D-A9F3-AB301361D1C4}"/>
              </a:ext>
            </a:extLst>
          </p:cNvPr>
          <p:cNvSpPr txBox="1"/>
          <p:nvPr/>
        </p:nvSpPr>
        <p:spPr>
          <a:xfrm>
            <a:off x="4613737" y="2701544"/>
            <a:ext cx="1397000" cy="307777"/>
          </a:xfrm>
          <a:prstGeom prst="rect">
            <a:avLst/>
          </a:prstGeom>
          <a:noFill/>
        </p:spPr>
        <p:txBody>
          <a:bodyPr wrap="square" rtlCol="0">
            <a:spAutoFit/>
          </a:bodyPr>
          <a:lstStyle/>
          <a:p>
            <a:r>
              <a:rPr lang="en-US" sz="1400" dirty="0">
                <a:solidFill>
                  <a:schemeClr val="bg1"/>
                </a:solidFill>
              </a:rPr>
              <a:t>Figure 1b</a:t>
            </a:r>
          </a:p>
        </p:txBody>
      </p:sp>
      <p:cxnSp>
        <p:nvCxnSpPr>
          <p:cNvPr id="7" name="Straight Arrow Connector 6">
            <a:extLst>
              <a:ext uri="{FF2B5EF4-FFF2-40B4-BE49-F238E27FC236}">
                <a16:creationId xmlns:a16="http://schemas.microsoft.com/office/drawing/2014/main" id="{AB733EAB-4A5F-48CC-9131-A334B2C3ED66}"/>
              </a:ext>
            </a:extLst>
          </p:cNvPr>
          <p:cNvCxnSpPr>
            <a:cxnSpLocks/>
          </p:cNvCxnSpPr>
          <p:nvPr/>
        </p:nvCxnSpPr>
        <p:spPr>
          <a:xfrm flipH="1">
            <a:off x="2701183" y="609600"/>
            <a:ext cx="287234" cy="230572"/>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5E628E5C-8AA8-45B5-ACB5-89D7164C2BB8}"/>
              </a:ext>
            </a:extLst>
          </p:cNvPr>
          <p:cNvCxnSpPr>
            <a:cxnSpLocks/>
          </p:cNvCxnSpPr>
          <p:nvPr/>
        </p:nvCxnSpPr>
        <p:spPr>
          <a:xfrm>
            <a:off x="575733" y="609600"/>
            <a:ext cx="280385" cy="236137"/>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9" name="Google Shape;179;p19"/>
          <p:cNvSpPr txBox="1"/>
          <p:nvPr/>
        </p:nvSpPr>
        <p:spPr>
          <a:xfrm>
            <a:off x="26127" y="3095082"/>
            <a:ext cx="6958149" cy="1952623"/>
          </a:xfrm>
          <a:prstGeom prst="rect">
            <a:avLst/>
          </a:prstGeom>
          <a:noFill/>
          <a:ln>
            <a:noFill/>
          </a:ln>
        </p:spPr>
        <p:txBody>
          <a:bodyPr spcFirstLastPara="1" wrap="square" lIns="68569" tIns="68569" rIns="68569" bIns="68569" anchor="t" anchorCtr="0">
            <a:noAutofit/>
          </a:bodyPr>
          <a:lstStyle/>
          <a:p>
            <a:r>
              <a:rPr lang="en-US" sz="2000" dirty="0">
                <a:solidFill>
                  <a:schemeClr val="bg1"/>
                </a:solidFill>
              </a:rPr>
              <a:t>Figure 1c of the same patient shows diffuse omental thickening with heterogenous enhancement representing omental implants (arrowhead) with diffuse serosal involvement of the bowel walls (arrows). Hematoxylin &amp; Eosin, 400X original magnification (Fig 2b) shows psammoma bodies: dark purple calcified bodies within sheets of "foamy" macrophages</a:t>
            </a:r>
          </a:p>
        </p:txBody>
      </p:sp>
      <p:pic>
        <p:nvPicPr>
          <p:cNvPr id="3" name="Picture 2">
            <a:extLst>
              <a:ext uri="{FF2B5EF4-FFF2-40B4-BE49-F238E27FC236}">
                <a16:creationId xmlns:a16="http://schemas.microsoft.com/office/drawing/2014/main" id="{F7DB9CD8-1B07-244C-8FDA-F2B05CA76833}"/>
              </a:ext>
            </a:extLst>
          </p:cNvPr>
          <p:cNvPicPr>
            <a:picLocks noChangeAspect="1"/>
          </p:cNvPicPr>
          <p:nvPr/>
        </p:nvPicPr>
        <p:blipFill>
          <a:blip r:embed="rId3"/>
          <a:stretch>
            <a:fillRect/>
          </a:stretch>
        </p:blipFill>
        <p:spPr>
          <a:xfrm>
            <a:off x="3429001" y="95795"/>
            <a:ext cx="3386058" cy="2593714"/>
          </a:xfrm>
          <a:prstGeom prst="rect">
            <a:avLst/>
          </a:prstGeom>
        </p:spPr>
      </p:pic>
      <p:pic>
        <p:nvPicPr>
          <p:cNvPr id="2" name="Picture 1">
            <a:extLst>
              <a:ext uri="{FF2B5EF4-FFF2-40B4-BE49-F238E27FC236}">
                <a16:creationId xmlns:a16="http://schemas.microsoft.com/office/drawing/2014/main" id="{4D2801B5-F7FF-4785-A023-D7125EF79313}"/>
              </a:ext>
            </a:extLst>
          </p:cNvPr>
          <p:cNvPicPr>
            <a:picLocks noChangeAspect="1"/>
          </p:cNvPicPr>
          <p:nvPr/>
        </p:nvPicPr>
        <p:blipFill>
          <a:blip r:embed="rId4"/>
          <a:stretch>
            <a:fillRect/>
          </a:stretch>
        </p:blipFill>
        <p:spPr>
          <a:xfrm>
            <a:off x="67731" y="95794"/>
            <a:ext cx="3285069" cy="2593715"/>
          </a:xfrm>
          <a:prstGeom prst="rect">
            <a:avLst/>
          </a:prstGeom>
        </p:spPr>
      </p:pic>
      <p:sp>
        <p:nvSpPr>
          <p:cNvPr id="4" name="TextBox 3">
            <a:extLst>
              <a:ext uri="{FF2B5EF4-FFF2-40B4-BE49-F238E27FC236}">
                <a16:creationId xmlns:a16="http://schemas.microsoft.com/office/drawing/2014/main" id="{1333E81F-5029-4B3B-85F2-3207D4FCF196}"/>
              </a:ext>
            </a:extLst>
          </p:cNvPr>
          <p:cNvSpPr txBox="1"/>
          <p:nvPr/>
        </p:nvSpPr>
        <p:spPr>
          <a:xfrm>
            <a:off x="143933" y="2709560"/>
            <a:ext cx="3361269" cy="307777"/>
          </a:xfrm>
          <a:prstGeom prst="rect">
            <a:avLst/>
          </a:prstGeom>
          <a:noFill/>
        </p:spPr>
        <p:txBody>
          <a:bodyPr wrap="square" rtlCol="0">
            <a:spAutoFit/>
          </a:bodyPr>
          <a:lstStyle/>
          <a:p>
            <a:r>
              <a:rPr lang="en-US" sz="1400" dirty="0">
                <a:solidFill>
                  <a:schemeClr val="bg1"/>
                </a:solidFill>
              </a:rPr>
              <a:t>Figure 1c: axial T1w fat sat delayed phase </a:t>
            </a:r>
          </a:p>
        </p:txBody>
      </p:sp>
      <p:sp>
        <p:nvSpPr>
          <p:cNvPr id="5" name="TextBox 4">
            <a:extLst>
              <a:ext uri="{FF2B5EF4-FFF2-40B4-BE49-F238E27FC236}">
                <a16:creationId xmlns:a16="http://schemas.microsoft.com/office/drawing/2014/main" id="{1767B776-5272-43AD-AF16-B6EB81708BD1}"/>
              </a:ext>
            </a:extLst>
          </p:cNvPr>
          <p:cNvSpPr txBox="1"/>
          <p:nvPr/>
        </p:nvSpPr>
        <p:spPr>
          <a:xfrm>
            <a:off x="4704805" y="2689508"/>
            <a:ext cx="956733" cy="307777"/>
          </a:xfrm>
          <a:prstGeom prst="rect">
            <a:avLst/>
          </a:prstGeom>
          <a:noFill/>
        </p:spPr>
        <p:txBody>
          <a:bodyPr wrap="square" rtlCol="0">
            <a:spAutoFit/>
          </a:bodyPr>
          <a:lstStyle/>
          <a:p>
            <a:r>
              <a:rPr lang="en-US" sz="1400" dirty="0">
                <a:solidFill>
                  <a:schemeClr val="bg1"/>
                </a:solidFill>
              </a:rPr>
              <a:t>Fig 1d</a:t>
            </a:r>
          </a:p>
        </p:txBody>
      </p:sp>
      <p:cxnSp>
        <p:nvCxnSpPr>
          <p:cNvPr id="7" name="Straight Arrow Connector 6">
            <a:extLst>
              <a:ext uri="{FF2B5EF4-FFF2-40B4-BE49-F238E27FC236}">
                <a16:creationId xmlns:a16="http://schemas.microsoft.com/office/drawing/2014/main" id="{EDF54545-7DAF-4180-B64C-DEB323C25F96}"/>
              </a:ext>
            </a:extLst>
          </p:cNvPr>
          <p:cNvCxnSpPr/>
          <p:nvPr/>
        </p:nvCxnSpPr>
        <p:spPr>
          <a:xfrm>
            <a:off x="389873" y="618797"/>
            <a:ext cx="251750" cy="20250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6446C3A-B5A6-44F6-AACF-5C7757107576}"/>
              </a:ext>
            </a:extLst>
          </p:cNvPr>
          <p:cNvCxnSpPr>
            <a:cxnSpLocks/>
          </p:cNvCxnSpPr>
          <p:nvPr/>
        </p:nvCxnSpPr>
        <p:spPr>
          <a:xfrm flipH="1">
            <a:off x="2544778" y="351002"/>
            <a:ext cx="240755" cy="267795"/>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742C8A91-3BD3-1D49-A1D6-F29CDB55D00C}"/>
              </a:ext>
            </a:extLst>
          </p:cNvPr>
          <p:cNvCxnSpPr>
            <a:cxnSpLocks/>
          </p:cNvCxnSpPr>
          <p:nvPr/>
        </p:nvCxnSpPr>
        <p:spPr>
          <a:xfrm>
            <a:off x="1846217" y="720051"/>
            <a:ext cx="123024" cy="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2"/>
          <p:cNvSpPr txBox="1">
            <a:spLocks noGrp="1"/>
          </p:cNvSpPr>
          <p:nvPr>
            <p:ph type="title"/>
          </p:nvPr>
        </p:nvSpPr>
        <p:spPr>
          <a:xfrm>
            <a:off x="105999" y="-13732"/>
            <a:ext cx="5279175" cy="914100"/>
          </a:xfrm>
          <a:prstGeom prst="rect">
            <a:avLst/>
          </a:prstGeom>
        </p:spPr>
        <p:txBody>
          <a:bodyPr spcFirstLastPara="1" vert="horz" wrap="square" lIns="68569" tIns="68569" rIns="68569" bIns="68569" rtlCol="0" anchor="t" anchorCtr="0">
            <a:noAutofit/>
          </a:bodyPr>
          <a:lstStyle/>
          <a:p>
            <a:r>
              <a:rPr lang="en" sz="3000" dirty="0">
                <a:solidFill>
                  <a:schemeClr val="bg1"/>
                </a:solidFill>
              </a:rPr>
              <a:t>CT  Imaging features of PPSC </a:t>
            </a:r>
            <a:endParaRPr sz="3000" dirty="0">
              <a:solidFill>
                <a:schemeClr val="bg1"/>
              </a:solidFill>
            </a:endParaRPr>
          </a:p>
        </p:txBody>
      </p:sp>
      <p:sp>
        <p:nvSpPr>
          <p:cNvPr id="200" name="Google Shape;200;p22"/>
          <p:cNvSpPr txBox="1"/>
          <p:nvPr/>
        </p:nvSpPr>
        <p:spPr>
          <a:xfrm>
            <a:off x="-2088" y="3705988"/>
            <a:ext cx="6833183" cy="1864829"/>
          </a:xfrm>
          <a:prstGeom prst="rect">
            <a:avLst/>
          </a:prstGeom>
          <a:noFill/>
          <a:ln>
            <a:noFill/>
          </a:ln>
        </p:spPr>
        <p:txBody>
          <a:bodyPr spcFirstLastPara="1" wrap="square" lIns="68569" tIns="68569" rIns="68569" bIns="68569" anchor="t" anchorCtr="0">
            <a:noAutofit/>
          </a:bodyPr>
          <a:lstStyle/>
          <a:p>
            <a:r>
              <a:rPr lang="en" sz="2100" dirty="0">
                <a:solidFill>
                  <a:srgbClr val="FFFFFF"/>
                </a:solidFill>
                <a:ea typeface="Lato"/>
                <a:cs typeface="Arial" panose="020B0604020202020204" pitchFamily="34" charset="0"/>
                <a:sym typeface="Lato"/>
              </a:rPr>
              <a:t>Figure 2: axial and coronal IV contrast enhanced images show </a:t>
            </a:r>
            <a:r>
              <a:rPr lang="en-US" sz="2100" dirty="0">
                <a:solidFill>
                  <a:schemeClr val="bg1"/>
                </a:solidFill>
                <a:ea typeface="Lato"/>
                <a:cs typeface="Arial" panose="020B0604020202020204" pitchFamily="34" charset="0"/>
                <a:sym typeface="Lato"/>
              </a:rPr>
              <a:t>t</a:t>
            </a:r>
            <a:r>
              <a:rPr lang="en-US" sz="2100" dirty="0">
                <a:solidFill>
                  <a:schemeClr val="bg1"/>
                </a:solidFill>
                <a:cs typeface="Arial" panose="020B0604020202020204" pitchFamily="34" charset="0"/>
              </a:rPr>
              <a:t>hickening of the </a:t>
            </a:r>
            <a:r>
              <a:rPr lang="en-US" sz="2100" dirty="0" err="1">
                <a:solidFill>
                  <a:schemeClr val="bg1"/>
                </a:solidFill>
                <a:cs typeface="Arial" panose="020B0604020202020204" pitchFamily="34" charset="0"/>
              </a:rPr>
              <a:t>omentum</a:t>
            </a:r>
            <a:r>
              <a:rPr lang="en-US" sz="2100" dirty="0">
                <a:solidFill>
                  <a:schemeClr val="bg1"/>
                </a:solidFill>
                <a:cs typeface="Arial" panose="020B0604020202020204" pitchFamily="34" charset="0"/>
              </a:rPr>
              <a:t> with heterogenous attenuation in the anterior </a:t>
            </a:r>
            <a:r>
              <a:rPr lang="en-US" sz="2100" dirty="0" err="1">
                <a:solidFill>
                  <a:schemeClr val="bg1"/>
                </a:solidFill>
                <a:cs typeface="Arial" panose="020B0604020202020204" pitchFamily="34" charset="0"/>
              </a:rPr>
              <a:t>omentum</a:t>
            </a:r>
            <a:r>
              <a:rPr lang="en-US" sz="2100" dirty="0">
                <a:solidFill>
                  <a:schemeClr val="bg1"/>
                </a:solidFill>
                <a:cs typeface="Arial" panose="020B0604020202020204" pitchFamily="34" charset="0"/>
              </a:rPr>
              <a:t> suggestive for omental caking. Small amount of perihepatic ascites is present</a:t>
            </a:r>
            <a:r>
              <a:rPr lang="en-US" sz="1900" dirty="0">
                <a:solidFill>
                  <a:schemeClr val="bg1"/>
                </a:solidFill>
                <a:cs typeface="Arial" panose="020B0604020202020204" pitchFamily="34" charset="0"/>
              </a:rPr>
              <a:t>. </a:t>
            </a:r>
            <a:br>
              <a:rPr lang="en-US" sz="1900" dirty="0">
                <a:solidFill>
                  <a:schemeClr val="bg1"/>
                </a:solidFill>
                <a:cs typeface="Arial" panose="020B0604020202020204" pitchFamily="34" charset="0"/>
              </a:rPr>
            </a:br>
            <a:endParaRPr lang="en-US" sz="1900" dirty="0">
              <a:solidFill>
                <a:schemeClr val="bg1"/>
              </a:solidFill>
              <a:cs typeface="Arial" panose="020B0604020202020204" pitchFamily="34" charset="0"/>
            </a:endParaRPr>
          </a:p>
          <a:p>
            <a:endParaRPr sz="1900" dirty="0">
              <a:solidFill>
                <a:srgbClr val="FFFFFF"/>
              </a:solidFill>
              <a:latin typeface="Lato"/>
              <a:ea typeface="Lato"/>
              <a:cs typeface="Lato"/>
              <a:sym typeface="Lato"/>
            </a:endParaRPr>
          </a:p>
        </p:txBody>
      </p:sp>
      <p:sp>
        <p:nvSpPr>
          <p:cNvPr id="201" name="Google Shape;201;p22"/>
          <p:cNvSpPr txBox="1"/>
          <p:nvPr/>
        </p:nvSpPr>
        <p:spPr>
          <a:xfrm>
            <a:off x="422603" y="3464565"/>
            <a:ext cx="2658493" cy="388125"/>
          </a:xfrm>
          <a:prstGeom prst="rect">
            <a:avLst/>
          </a:prstGeom>
          <a:noFill/>
          <a:ln>
            <a:noFill/>
          </a:ln>
        </p:spPr>
        <p:txBody>
          <a:bodyPr spcFirstLastPara="1" wrap="square" lIns="68569" tIns="34275" rIns="68569" bIns="34275" anchor="t" anchorCtr="0">
            <a:noAutofit/>
          </a:bodyPr>
          <a:lstStyle/>
          <a:p>
            <a:pPr>
              <a:buClr>
                <a:srgbClr val="FFFFFF"/>
              </a:buClr>
              <a:buSzPts val="1400"/>
            </a:pPr>
            <a:r>
              <a:rPr lang="en" sz="1200" dirty="0">
                <a:solidFill>
                  <a:srgbClr val="FFFFFF"/>
                </a:solidFill>
                <a:latin typeface="Calibri"/>
                <a:ea typeface="Calibri"/>
                <a:cs typeface="Calibri"/>
                <a:sym typeface="Calibri"/>
              </a:rPr>
              <a:t>Figure 2a: axial contrast enhanced CT</a:t>
            </a:r>
            <a:endParaRPr sz="1200" dirty="0">
              <a:solidFill>
                <a:srgbClr val="FFFFFF"/>
              </a:solidFill>
            </a:endParaRPr>
          </a:p>
        </p:txBody>
      </p:sp>
      <p:sp>
        <p:nvSpPr>
          <p:cNvPr id="202" name="Google Shape;202;p22"/>
          <p:cNvSpPr txBox="1"/>
          <p:nvPr/>
        </p:nvSpPr>
        <p:spPr>
          <a:xfrm>
            <a:off x="3581713" y="3464565"/>
            <a:ext cx="3054521" cy="388125"/>
          </a:xfrm>
          <a:prstGeom prst="rect">
            <a:avLst/>
          </a:prstGeom>
          <a:noFill/>
          <a:ln>
            <a:noFill/>
          </a:ln>
        </p:spPr>
        <p:txBody>
          <a:bodyPr spcFirstLastPara="1" wrap="square" lIns="68569" tIns="34275" rIns="68569" bIns="34275" anchor="t" anchorCtr="0">
            <a:noAutofit/>
          </a:bodyPr>
          <a:lstStyle/>
          <a:p>
            <a:pPr>
              <a:buClr>
                <a:srgbClr val="FFFFFF"/>
              </a:buClr>
              <a:buSzPts val="1400"/>
            </a:pPr>
            <a:r>
              <a:rPr lang="en" sz="1200" dirty="0">
                <a:solidFill>
                  <a:srgbClr val="FFFFFF"/>
                </a:solidFill>
                <a:latin typeface="Calibri"/>
                <a:ea typeface="Calibri"/>
                <a:cs typeface="Calibri"/>
                <a:sym typeface="Calibri"/>
              </a:rPr>
              <a:t>Figure 2b: coronal contrast enhanced CT </a:t>
            </a:r>
            <a:endParaRPr sz="1200" dirty="0">
              <a:solidFill>
                <a:srgbClr val="FFFFFF"/>
              </a:solidFill>
            </a:endParaRPr>
          </a:p>
        </p:txBody>
      </p:sp>
      <p:pic>
        <p:nvPicPr>
          <p:cNvPr id="11" name="Picture 10">
            <a:extLst>
              <a:ext uri="{FF2B5EF4-FFF2-40B4-BE49-F238E27FC236}">
                <a16:creationId xmlns:a16="http://schemas.microsoft.com/office/drawing/2014/main" id="{544CE9A0-5DDE-48CE-B522-4CB3488FEBC6}"/>
              </a:ext>
            </a:extLst>
          </p:cNvPr>
          <p:cNvPicPr>
            <a:picLocks noChangeAspect="1"/>
          </p:cNvPicPr>
          <p:nvPr/>
        </p:nvPicPr>
        <p:blipFill>
          <a:blip r:embed="rId3"/>
          <a:stretch>
            <a:fillRect/>
          </a:stretch>
        </p:blipFill>
        <p:spPr>
          <a:xfrm>
            <a:off x="26905" y="505097"/>
            <a:ext cx="3334604" cy="2995485"/>
          </a:xfrm>
          <a:prstGeom prst="rect">
            <a:avLst/>
          </a:prstGeom>
        </p:spPr>
      </p:pic>
      <p:pic>
        <p:nvPicPr>
          <p:cNvPr id="12" name="Picture 11">
            <a:extLst>
              <a:ext uri="{FF2B5EF4-FFF2-40B4-BE49-F238E27FC236}">
                <a16:creationId xmlns:a16="http://schemas.microsoft.com/office/drawing/2014/main" id="{6A690D0C-2009-4E36-B1D4-B8DFE28C1062}"/>
              </a:ext>
            </a:extLst>
          </p:cNvPr>
          <p:cNvPicPr>
            <a:picLocks noChangeAspect="1"/>
          </p:cNvPicPr>
          <p:nvPr/>
        </p:nvPicPr>
        <p:blipFill>
          <a:blip r:embed="rId4"/>
          <a:stretch>
            <a:fillRect/>
          </a:stretch>
        </p:blipFill>
        <p:spPr>
          <a:xfrm>
            <a:off x="3386853" y="505097"/>
            <a:ext cx="3444242" cy="2995486"/>
          </a:xfrm>
          <a:prstGeom prst="rect">
            <a:avLst/>
          </a:prstGeom>
        </p:spPr>
      </p:pic>
      <p:cxnSp>
        <p:nvCxnSpPr>
          <p:cNvPr id="8" name="Straight Arrow Connector 7">
            <a:extLst>
              <a:ext uri="{FF2B5EF4-FFF2-40B4-BE49-F238E27FC236}">
                <a16:creationId xmlns:a16="http://schemas.microsoft.com/office/drawing/2014/main" id="{F1952348-B72B-4BE5-BFC1-8674569C0348}"/>
              </a:ext>
            </a:extLst>
          </p:cNvPr>
          <p:cNvCxnSpPr/>
          <p:nvPr/>
        </p:nvCxnSpPr>
        <p:spPr>
          <a:xfrm>
            <a:off x="259508" y="1117151"/>
            <a:ext cx="251750" cy="20250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AFB0F12A-D228-4B79-B8BB-A05FD511C981}"/>
              </a:ext>
            </a:extLst>
          </p:cNvPr>
          <p:cNvCxnSpPr>
            <a:cxnSpLocks/>
          </p:cNvCxnSpPr>
          <p:nvPr/>
        </p:nvCxnSpPr>
        <p:spPr>
          <a:xfrm flipH="1">
            <a:off x="2593978" y="748919"/>
            <a:ext cx="303216" cy="202508"/>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3F132AD7-09F9-4B33-95FA-972A8F7E6D9F}"/>
              </a:ext>
            </a:extLst>
          </p:cNvPr>
          <p:cNvCxnSpPr>
            <a:cxnSpLocks/>
          </p:cNvCxnSpPr>
          <p:nvPr/>
        </p:nvCxnSpPr>
        <p:spPr>
          <a:xfrm flipH="1">
            <a:off x="6386641" y="2949076"/>
            <a:ext cx="404395" cy="0"/>
          </a:xfrm>
          <a:prstGeom prst="straightConnector1">
            <a:avLst/>
          </a:prstGeom>
          <a:ln w="508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20154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1628</TotalTime>
  <Words>1941</Words>
  <Application>Microsoft Macintosh PowerPoint</Application>
  <PresentationFormat>Custom</PresentationFormat>
  <Paragraphs>162</Paragraphs>
  <Slides>22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Arial</vt:lpstr>
      <vt:lpstr>Lato</vt:lpstr>
      <vt:lpstr>Calibri Light</vt:lpstr>
      <vt:lpstr>Office Theme</vt:lpstr>
      <vt:lpstr>Role of MR imaging in accurate diagnosis of primary peritoneal serous carcinoma </vt:lpstr>
      <vt:lpstr>Disclosure</vt:lpstr>
      <vt:lpstr>Natural History of PPSC</vt:lpstr>
      <vt:lpstr>PowerPoint Presentation</vt:lpstr>
      <vt:lpstr>Gynecology Oncology Group criteria</vt:lpstr>
      <vt:lpstr>Pathologic Features</vt:lpstr>
      <vt:lpstr>PowerPoint Presentation</vt:lpstr>
      <vt:lpstr>PowerPoint Presentation</vt:lpstr>
      <vt:lpstr>CT  Imaging features of PPSC </vt:lpstr>
      <vt:lpstr>PowerPoint Presentation</vt:lpstr>
      <vt:lpstr>Diagnostic Imaging features of PPSC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Implications</vt:lpstr>
      <vt:lpstr>References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Peritoneal  Serous Carcinoma</dc:title>
  <dc:creator>Al Bayati, Shahad</dc:creator>
  <cp:lastModifiedBy>Albayati, Dina - (dinaalbayati)</cp:lastModifiedBy>
  <cp:revision>100</cp:revision>
  <dcterms:modified xsi:type="dcterms:W3CDTF">2019-10-23T07:50:56Z</dcterms:modified>
</cp:coreProperties>
</file>