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  <p:sldMasterId id="214748368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80" r:id="rId8"/>
    <p:sldId id="285" r:id="rId9"/>
    <p:sldId id="286" r:id="rId10"/>
    <p:sldId id="283" r:id="rId11"/>
    <p:sldId id="287" r:id="rId12"/>
    <p:sldId id="284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Century Gothic" panose="020B0502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4" autoAdjust="0"/>
    <p:restoredTop sz="94660"/>
  </p:normalViewPr>
  <p:slideViewPr>
    <p:cSldViewPr>
      <p:cViewPr varScale="1">
        <p:scale>
          <a:sx n="69" d="100"/>
          <a:sy n="69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noProof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noProof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noProof="0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A71B-3139-4A6B-970D-1D7BB64D57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22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E79B-301B-49A3-BE81-50CD565E53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412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825625"/>
            <a:ext cx="1995487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825625"/>
            <a:ext cx="583406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EC24-ABC1-4EC2-9D6F-FDADB83696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38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9FDB-6E52-4C94-A9EE-CD5D2BA9F9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49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A8A9-FC8E-4219-BCA2-5A2738CD88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93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0976-982A-400D-ABF1-901B7F53A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82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3200400" cy="3767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533400"/>
            <a:ext cx="3201988" cy="3767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5559-D0B2-4AE2-8C69-20C5D06A77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5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D40D-FFCE-46B0-801C-E26808AAA3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72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02AA-95BB-41F7-A2A5-CAA1B9DDA0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093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3E57-DE1B-456D-85BF-A98B8FA161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493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F02A-9E6B-4234-B24E-91AE8953D4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4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4736-3070-4E96-82CC-BF6BA553DC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517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A085-D3D4-46C5-9408-B388793BB7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666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6BDE-F631-4CB4-8E4F-7E3C64BB2B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618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49888" y="533400"/>
            <a:ext cx="16383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4764088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085E-F47A-4F8E-8ADF-937DDE7E0C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4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A35BE-B4FD-493A-9CC5-72560E2144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591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7FC6-64CD-4D95-832E-35AA0FCD9B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86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D8457-BE2B-4BBD-8264-B195E958DD7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863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1109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ABF84-36B4-43BA-9290-2C2FB8EB2AA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449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FFF47-0C02-44DB-A85D-A8A2C716CB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24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C77F2-B3E9-4469-9EC3-776B106C9A3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540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1C95-0AA7-4150-8ABF-1A142982B2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693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03877-5309-4DA5-98BB-63CC3CFB1F0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810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732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909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935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763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43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508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948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FA99F-2782-4401-AE96-24AEF85C52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339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B4EF8-E481-4674-B92C-3140F67C858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64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65CC-32DD-4668-A823-6B78E919F4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6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2BC42-C4E0-43F7-8C42-10E32275BF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93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59BF-8711-4408-B2F5-3076960884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D0F6-9749-4DAF-88EB-4A0DECA147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06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4D06-73EA-4891-BAEF-AD9A9A11FB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714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14AF-972D-476D-BB69-4430FFB364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38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03366"/>
            </a:gs>
            <a:gs pos="64000">
              <a:srgbClr val="003366"/>
            </a:gs>
            <a:gs pos="84999">
              <a:srgbClr val="CC0033"/>
            </a:gs>
            <a:gs pos="100000">
              <a:srgbClr val="CC00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533400" y="4495800"/>
            <a:ext cx="65547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entury Gothic" panose="020B0502020202020204" pitchFamily="34" charset="0"/>
              </a:rPr>
              <a:t>Click to edit Master title style</a:t>
            </a:r>
          </a:p>
        </p:txBody>
      </p:sp>
      <p:sp>
        <p:nvSpPr>
          <p:cNvPr id="2" name="Rectangle 2"/>
          <p:cNvSpPr>
            <a:spLocks noGrp="1"/>
          </p:cNvSpPr>
          <p:nvPr>
            <p:ph type="sldNum" sz="quarter" idx="2"/>
          </p:nvPr>
        </p:nvSpPr>
        <p:spPr bwMode="auto">
          <a:xfrm>
            <a:off x="8132763" y="5724525"/>
            <a:ext cx="49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2800" smtClean="0">
                <a:solidFill>
                  <a:srgbClr val="0A314A"/>
                </a:solidFill>
              </a:defRPr>
            </a:lvl1pPr>
          </a:lstStyle>
          <a:p>
            <a:pPr>
              <a:defRPr/>
            </a:pPr>
            <a:fld id="{B35E6EAF-8803-43F7-9EF7-6BA16154EA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  <a:sym typeface="Century Gothic" panose="020B0502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1pPr>
      <a:lvl2pPr marL="774700" indent="-317500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2pPr>
      <a:lvl3pPr marL="1271588" indent="-357188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3pPr>
      <a:lvl4pPr marL="1616075" indent="-244475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4pPr>
      <a:lvl5pPr marL="2073275" indent="-244475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03366"/>
            </a:gs>
            <a:gs pos="64000">
              <a:srgbClr val="003366"/>
            </a:gs>
            <a:gs pos="84999">
              <a:srgbClr val="CC0033"/>
            </a:gs>
            <a:gs pos="100000">
              <a:srgbClr val="CC00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533400" y="4495800"/>
            <a:ext cx="65547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entury Gothic" panose="020B0502020202020204" pitchFamily="34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sz="half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entury Gothic" panose="020B0502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entury Gothic" panose="020B0502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entury Gothic" panose="020B0502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entury Gothic" panose="020B0502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entury Gothic" panose="020B050202020202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132763" y="5724525"/>
            <a:ext cx="498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2800" smtClean="0">
                <a:solidFill>
                  <a:srgbClr val="0A314A"/>
                </a:solidFill>
              </a:defRPr>
            </a:lvl1pPr>
          </a:lstStyle>
          <a:p>
            <a:pPr>
              <a:defRPr/>
            </a:pPr>
            <a:fld id="{C8BF4295-63FE-47B0-BFDE-539495F016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FF"/>
          </a:solidFill>
          <a:latin typeface="+mj-lt"/>
          <a:ea typeface="+mj-ea"/>
          <a:cs typeface="+mj-cs"/>
          <a:sym typeface="Century Gothic" panose="020B0502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  <a:sym typeface="Century Gothic" panose="020B0502020202020204" pitchFamily="34" charset="0"/>
        </a:defRPr>
      </a:lvl9pPr>
    </p:titleStyle>
    <p:bodyStyle>
      <a:lvl1pPr marL="2857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1pPr>
      <a:lvl2pPr marL="774700" indent="-317500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2pPr>
      <a:lvl3pPr marL="1271588" indent="-357188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3pPr>
      <a:lvl4pPr marL="1616075" indent="-244475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4pPr>
      <a:lvl5pPr marL="2073275" indent="-244475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  <a:sym typeface="Century Gothic" panose="020B0502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4B1B52-B1E6-432A-A2AF-B53820C373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91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03366"/>
            </a:gs>
            <a:gs pos="53999">
              <a:srgbClr val="003366"/>
            </a:gs>
            <a:gs pos="93999">
              <a:srgbClr val="CC0033"/>
            </a:gs>
            <a:gs pos="100000">
              <a:srgbClr val="CC00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 descr="Title 1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001000" cy="2819400"/>
          </a:xfrm>
        </p:spPr>
        <p:txBody>
          <a:bodyPr/>
          <a:lstStyle/>
          <a:p>
            <a:pPr algn="ctr"/>
            <a:r>
              <a:rPr lang="en-US" b="1" dirty="0"/>
              <a:t>Quantitative novel rapid high resolution coronal T1 and T2 mapping sequences of the sacroiliac joints at 3T</a:t>
            </a:r>
            <a:endParaRPr lang="en-US" dirty="0"/>
          </a:p>
        </p:txBody>
      </p:sp>
      <p:sp>
        <p:nvSpPr>
          <p:cNvPr id="5123" name="Rectangle 2" descr="Subtitle 2"/>
          <p:cNvSpPr>
            <a:spLocks noGrp="1" noChangeArrowheads="1"/>
          </p:cNvSpPr>
          <p:nvPr>
            <p:ph idx="1"/>
          </p:nvPr>
        </p:nvSpPr>
        <p:spPr>
          <a:xfrm>
            <a:off x="152400" y="5334000"/>
            <a:ext cx="7086600" cy="1295400"/>
          </a:xfrm>
        </p:spPr>
        <p:txBody>
          <a:bodyPr/>
          <a:lstStyle/>
          <a:p>
            <a:pPr marL="0" indent="17463" eaLnBrk="1">
              <a:buSzTx/>
              <a:buFont typeface="Wingdings 3" panose="05040102010807070707" pitchFamily="18" charset="2"/>
              <a:buNone/>
            </a:pPr>
            <a:r>
              <a:rPr lang="en-US" altLang="en-US" sz="1600" dirty="0">
                <a:solidFill>
                  <a:srgbClr val="FFFFFF"/>
                </a:solidFill>
              </a:rPr>
              <a:t>Matthew Kay MBBS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, John Hurlbert MD/PhD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, Nikolay Martirosyan MD/PhD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, Kevin Johnson BA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, Mihra Taljanovic MD/PhD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, Jennifer Becker BMBS</a:t>
            </a: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endParaRPr lang="en-US" altLang="en-US" sz="1600" dirty="0">
              <a:solidFill>
                <a:srgbClr val="FFFFFF"/>
              </a:solidFill>
            </a:endParaRPr>
          </a:p>
          <a:p>
            <a:pPr marL="0" indent="17463" eaLnBrk="1">
              <a:buSzTx/>
              <a:buFont typeface="Wingdings 3" panose="05040102010807070707" pitchFamily="18" charset="2"/>
              <a:buNone/>
            </a:pPr>
            <a:r>
              <a:rPr lang="en-US" altLang="en-US" sz="1600" baseline="30000" dirty="0">
                <a:solidFill>
                  <a:srgbClr val="FFFFFF"/>
                </a:solidFill>
              </a:rPr>
              <a:t>1</a:t>
            </a:r>
            <a:r>
              <a:rPr lang="en-US" altLang="en-US" sz="1600" dirty="0">
                <a:solidFill>
                  <a:srgbClr val="FFFFFF"/>
                </a:solidFill>
              </a:rPr>
              <a:t>University of Arizona, Tucson, AZ, USA</a:t>
            </a:r>
            <a:endParaRPr lang="en-US" altLang="en-US" sz="1600" baseline="30000" dirty="0">
              <a:solidFill>
                <a:srgbClr val="FFFFFF"/>
              </a:solidFill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699125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RESULTS</a:t>
            </a:r>
          </a:p>
        </p:txBody>
      </p:sp>
      <p:sp>
        <p:nvSpPr>
          <p:cNvPr id="8195" name="Rectangle 2" descr="Content Placeholder 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45951" cy="4572000"/>
          </a:xfrm>
        </p:spPr>
        <p:txBody>
          <a:bodyPr/>
          <a:lstStyle/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4 male and 10 female volunteers; 8 under and 8 over 40-years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Age range 20- to 67-years, mean 42.25, SD 12.5</a:t>
            </a:r>
          </a:p>
          <a:p>
            <a:pPr marL="0" indent="0" eaLnBrk="1">
              <a:buSzPct val="100000"/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Comparing ROIs for those under or over 40-years: 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T1 values - 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No statistical significance for any ROI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All p&gt;0.05 (range 0.08-0.97)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T2 values - 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No statistical significance except for right posterior inferior (or synovial) compartment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For right posterior inferior compartment in those over vs. under 40-years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Decreased minimum: 23 vs. 28 (p=0.03)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Increased maximum: 241 vs. 90 (p=0.01)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Increased mean 62 vs. 46 (p=0.03)</a:t>
            </a:r>
          </a:p>
        </p:txBody>
      </p:sp>
    </p:spTree>
    <p:extLst>
      <p:ext uri="{BB962C8B-B14F-4D97-AF65-F5344CB8AC3E}">
        <p14:creationId xmlns:p14="http://schemas.microsoft.com/office/powerpoint/2010/main" val="11380977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 descr="Title 1"/>
          <p:cNvSpPr>
            <a:spLocks noGrp="1" noChangeArrowheads="1"/>
          </p:cNvSpPr>
          <p:nvPr>
            <p:ph type="title"/>
          </p:nvPr>
        </p:nvSpPr>
        <p:spPr>
          <a:xfrm>
            <a:off x="2514600" y="336884"/>
            <a:ext cx="4114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CONCLUSION</a:t>
            </a:r>
          </a:p>
        </p:txBody>
      </p:sp>
      <p:sp>
        <p:nvSpPr>
          <p:cNvPr id="27651" name="Text Box 2" descr="Rectangle 2"/>
          <p:cNvSpPr txBox="1">
            <a:spLocks/>
          </p:cNvSpPr>
          <p:nvPr/>
        </p:nvSpPr>
        <p:spPr bwMode="auto">
          <a:xfrm>
            <a:off x="152400" y="1251284"/>
            <a:ext cx="8839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119063" indent="-119063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1pPr>
            <a:lvl2pPr marL="635000" indent="-233363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9pPr>
          </a:lstStyle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The described T1 and T2 SIJ mapping techniques are robust and can successfully be performed in healthy volunteers in a clinically useful time frame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endParaRPr lang="en-US" altLang="en-US" dirty="0">
              <a:solidFill>
                <a:srgbClr val="FFFFFF"/>
              </a:solidFill>
            </a:endParaRP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T1 and T2 values can be obtained from these maps, showing variation between the synovial and non-synovial compartments as well as the anterior, middle and posterior regions of SIJs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endParaRPr lang="en-US" altLang="en-US" dirty="0">
              <a:solidFill>
                <a:srgbClr val="FFFFFF"/>
              </a:solidFill>
            </a:endParaRP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Comparing volunteers under vs. over 40-years – 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T1 values: 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No statistical significance for any ROIs in the inferior, superior or whole SIJs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T2 values: 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No statistical significance except for right posterior inferior (or synovial) compartment where there was decreased minimum, increased mean and increased maximum values</a:t>
            </a:r>
          </a:p>
          <a:p>
            <a:pPr lvl="3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FFFFFF"/>
                </a:solidFill>
              </a:rPr>
              <a:t>Likely reflecting early (clinically silent) degenerative cartilaginous changes </a:t>
            </a:r>
          </a:p>
          <a:p>
            <a:pPr lvl="2" eaLnBrk="1">
              <a:buSzPct val="100000"/>
              <a:buFont typeface="Courier New" panose="02070309020205020404" pitchFamily="49" charset="0"/>
              <a:buChar char="o"/>
            </a:pPr>
            <a:endParaRPr lang="en-US" altLang="en-US" sz="2000" dirty="0">
              <a:solidFill>
                <a:srgbClr val="FFFFFF"/>
              </a:solidFill>
            </a:endParaRP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endParaRPr lang="en-US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 descr="Title 1"/>
          <p:cNvSpPr>
            <a:spLocks noGrp="1" noChangeArrowheads="1"/>
          </p:cNvSpPr>
          <p:nvPr>
            <p:ph type="title"/>
          </p:nvPr>
        </p:nvSpPr>
        <p:spPr>
          <a:xfrm>
            <a:off x="2903537" y="304800"/>
            <a:ext cx="3336925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REFERENCES</a:t>
            </a:r>
          </a:p>
        </p:txBody>
      </p:sp>
      <p:sp>
        <p:nvSpPr>
          <p:cNvPr id="28675" name="Rectangle 2" descr="Content Placeholder 2"/>
          <p:cNvSpPr>
            <a:spLocks noGrp="1" noChangeArrowheads="1"/>
          </p:cNvSpPr>
          <p:nvPr>
            <p:ph type="body" idx="1"/>
          </p:nvPr>
        </p:nvSpPr>
        <p:spPr>
          <a:xfrm>
            <a:off x="495300" y="1419225"/>
            <a:ext cx="8153400" cy="4919662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Schwarzer AC, Aprill CN, Bogduk N. The sacroiliac joint in chronic low back pain. </a:t>
            </a:r>
            <a:r>
              <a:rPr lang="en-US" sz="1600" i="1" dirty="0">
                <a:solidFill>
                  <a:schemeClr val="bg1"/>
                </a:solidFill>
              </a:rPr>
              <a:t>Spine</a:t>
            </a:r>
            <a:r>
              <a:rPr lang="en-US" sz="1600" dirty="0">
                <a:solidFill>
                  <a:schemeClr val="bg1"/>
                </a:solidFill>
              </a:rPr>
              <a:t>. 1995;20(1):31–37.</a:t>
            </a:r>
          </a:p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Bernard TN Jr, Kirkaldy-Willis WH. Recognizing specific characteristics of nonspecific low back pain. </a:t>
            </a:r>
            <a:r>
              <a:rPr lang="en-US" sz="1600" i="1" dirty="0">
                <a:solidFill>
                  <a:schemeClr val="bg1"/>
                </a:solidFill>
              </a:rPr>
              <a:t>Clin Orthop Relat Res</a:t>
            </a:r>
            <a:r>
              <a:rPr lang="en-US" sz="1600" dirty="0">
                <a:solidFill>
                  <a:schemeClr val="bg1"/>
                </a:solidFill>
              </a:rPr>
              <a:t>. 1987;217:266–280.</a:t>
            </a:r>
          </a:p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Maigne JY, Aivaliklis A, Pfefer F. Results of sacroiliac joint double block and value of sacroiliac pain provocation tests in 54 patients with low back pain. </a:t>
            </a:r>
            <a:r>
              <a:rPr lang="en-US" sz="1600" i="1" dirty="0">
                <a:solidFill>
                  <a:schemeClr val="bg1"/>
                </a:solidFill>
              </a:rPr>
              <a:t>Spine</a:t>
            </a:r>
            <a:r>
              <a:rPr lang="en-US" sz="1600" dirty="0">
                <a:solidFill>
                  <a:schemeClr val="bg1"/>
                </a:solidFill>
              </a:rPr>
              <a:t>. 1996;21(16):1889–1892.  </a:t>
            </a:r>
          </a:p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Lefebvre G et al. T2 mapping of the sacroiliac joints with 3-T MRI: A preliminary study. </a:t>
            </a:r>
            <a:r>
              <a:rPr lang="en-US" sz="1600" i="1" dirty="0">
                <a:solidFill>
                  <a:schemeClr val="bg1"/>
                </a:solidFill>
              </a:rPr>
              <a:t>AJR</a:t>
            </a:r>
            <a:r>
              <a:rPr lang="en-US" sz="1600" dirty="0">
                <a:solidFill>
                  <a:schemeClr val="bg1"/>
                </a:solidFill>
              </a:rPr>
              <a:t>. 2017; 209(2):389-394. </a:t>
            </a:r>
          </a:p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Albano D et al. T2-mapping of the sacroiliac joints at 1.5 Telsa: feasibility and reproducibility study. </a:t>
            </a:r>
            <a:r>
              <a:rPr lang="en-US" sz="1600" i="1" dirty="0">
                <a:solidFill>
                  <a:schemeClr val="bg1"/>
                </a:solidFill>
              </a:rPr>
              <a:t>Skeletal Radiol</a:t>
            </a:r>
            <a:r>
              <a:rPr lang="en-US" sz="1600" dirty="0">
                <a:solidFill>
                  <a:schemeClr val="bg1"/>
                </a:solidFill>
              </a:rPr>
              <a:t>. 2018;47(12):1691-1696.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Thüring J, Linka K, Itskov M, et al. Multiparametric MRI and computational modelling in the assessment of human articular cartilage properties: a comprehensive approach. </a:t>
            </a:r>
            <a:r>
              <a:rPr lang="en-US" sz="1600" i="1" dirty="0">
                <a:solidFill>
                  <a:schemeClr val="bg1"/>
                </a:solidFill>
              </a:rPr>
              <a:t>BioMed Res Int. </a:t>
            </a:r>
            <a:r>
              <a:rPr lang="en-US" sz="1600" dirty="0">
                <a:solidFill>
                  <a:schemeClr val="bg1"/>
                </a:solidFill>
              </a:rPr>
              <a:t>2018;2018:9460456. Published online 2018 May 15. 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DISCLOSURES</a:t>
            </a:r>
          </a:p>
        </p:txBody>
      </p:sp>
      <p:sp>
        <p:nvSpPr>
          <p:cNvPr id="6147" name="Rectangle 2" descr="Text Placeholder 1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7467600" cy="3124200"/>
          </a:xfrm>
        </p:spPr>
        <p:txBody>
          <a:bodyPr/>
          <a:lstStyle/>
          <a:p>
            <a:pPr marL="0" indent="17463" eaLnBrk="1">
              <a:buSzTx/>
              <a:buFont typeface="Wingdings 3" panose="05040102010807070707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Jennifer Becker has a research contract with syngo.via (Siemens Healthineers, Erlangen, Germany), with money paid to the University of Arizona.</a:t>
            </a:r>
          </a:p>
          <a:p>
            <a:pPr marL="0" indent="17463" eaLnBrk="1">
              <a:buSzTx/>
              <a:buFont typeface="Wingdings 3" panose="05040102010807070707" pitchFamily="18" charset="2"/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pPr marL="0" indent="17463" eaLnBrk="1">
              <a:buSzTx/>
              <a:buFont typeface="Wingdings 3" panose="05040102010807070707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No other relevant conflict of interest. </a:t>
            </a:r>
          </a:p>
          <a:p>
            <a:pPr marL="0" indent="17463" eaLnBrk="1">
              <a:buSzTx/>
              <a:buFont typeface="Wingdings 3" panose="05040102010807070707" pitchFamily="18" charset="2"/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 descr="Tit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OBJECTIVE</a:t>
            </a:r>
          </a:p>
        </p:txBody>
      </p:sp>
      <p:sp>
        <p:nvSpPr>
          <p:cNvPr id="5" name="Text Box 2" descr="Rectangle 2"/>
          <p:cNvSpPr txBox="1">
            <a:spLocks/>
          </p:cNvSpPr>
          <p:nvPr/>
        </p:nvSpPr>
        <p:spPr bwMode="auto">
          <a:xfrm>
            <a:off x="381000" y="1676400"/>
            <a:ext cx="83057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257175" indent="-257175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defRPr>
            </a:lvl9pPr>
          </a:lstStyle>
          <a:p>
            <a:pPr marL="457200" indent="-457200" eaLnBrk="1">
              <a:buSzPct val="100000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</a:rPr>
              <a:t>To evaluate the feasibility of performing high-resolution coronal T1 and T2 mapping sequences of the sacroiliac joints (SIJs) in heathy volunteers in a clinically useful time frame</a:t>
            </a:r>
          </a:p>
          <a:p>
            <a:pPr marL="457200" indent="-457200" eaLnBrk="1">
              <a:buSzPct val="100000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</a:rPr>
              <a:t>To obtain and compare T1 and T2 quantitative values of the cartilaginous and non-cartilaginous compartments of the SIJs in healthy volunteers without history of back pain</a:t>
            </a:r>
          </a:p>
          <a:p>
            <a:pPr marL="457200" indent="-457200" eaLnBrk="1">
              <a:buSzPct val="100000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</a:rPr>
              <a:t>To compare the values of volunteers under or over 40-years-of-age to evaluate for age related change</a:t>
            </a:r>
          </a:p>
          <a:p>
            <a:pPr marL="457200" indent="-457200" eaLnBrk="1">
              <a:buSzPct val="100000"/>
              <a:buAutoNum type="arabicPeriod"/>
            </a:pPr>
            <a:r>
              <a:rPr lang="en-US" altLang="en-US" sz="2000" dirty="0">
                <a:solidFill>
                  <a:srgbClr val="FFFFFF"/>
                </a:solidFill>
              </a:rPr>
              <a:t>To use this data as a baseline for further study of symptomatic patients</a:t>
            </a:r>
          </a:p>
          <a:p>
            <a:pPr eaLnBrk="1"/>
            <a:r>
              <a:rPr lang="en-US" altLang="en-US" sz="2000" dirty="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BACKGROUND</a:t>
            </a:r>
          </a:p>
        </p:txBody>
      </p:sp>
      <p:sp>
        <p:nvSpPr>
          <p:cNvPr id="8195" name="Rectangle 2" descr="Content Placeholder 1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924800" cy="4267200"/>
          </a:xfrm>
        </p:spPr>
        <p:txBody>
          <a:bodyPr/>
          <a:lstStyle/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SIJs are the pain generators in up to 30% of people with lower back pain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Currently no reliable imaging biomarker exists for evaluating SIJ pain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T1 and T2 mapping has been successfully used in other joints to quantitatively evaluate for cartilaginous degenerative change and is a potential quantitative imaging biomarker for degenerative SIJ disease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For MRI to be a useful biomarker, imaging needs to be performed in a short, clinically appropriate, time frame 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To date T2 mapping of the SIJs requires long acquisition times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T1 imaging has been proven to be more sensitive to early cartilaginous degenerative change than T2 imaging in the knee, but has not been evaluated in the SIJ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METHODS &amp; MATERIALS</a:t>
            </a:r>
          </a:p>
        </p:txBody>
      </p:sp>
      <p:sp>
        <p:nvSpPr>
          <p:cNvPr id="8195" name="Rectangle 2" descr="Content Placeholder 1"/>
          <p:cNvSpPr>
            <a:spLocks noGrp="1" noChangeArrowheads="1"/>
          </p:cNvSpPr>
          <p:nvPr>
            <p:ph type="body" idx="1"/>
          </p:nvPr>
        </p:nvSpPr>
        <p:spPr>
          <a:xfrm>
            <a:off x="747860" y="1676400"/>
            <a:ext cx="8153400" cy="4419600"/>
          </a:xfrm>
        </p:spPr>
        <p:txBody>
          <a:bodyPr/>
          <a:lstStyle/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32 SIJs from 16 healthy volunteers imaged with IRB approval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MRI at 3T (Skyra, Siemens Healthineers, Erlangen, Germany) using: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Torso and spine phase array coils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FOV of 165x165</a:t>
            </a:r>
          </a:p>
          <a:p>
            <a:pPr marL="457200" lvl="1" indent="0" eaLnBrk="1">
              <a:buSzPct val="100000"/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T1 3D spoiled gradient echo sequence (3D SPGR) VIBE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Matrix 256x256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3 flip angles 2º, 10º and 15º with B1 correction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Each flip angle &lt;2 mins, combined = </a:t>
            </a:r>
            <a:r>
              <a:rPr lang="en-US" altLang="en-US" sz="1800" b="1" u="sng" dirty="0">
                <a:solidFill>
                  <a:srgbClr val="FFFFFF"/>
                </a:solidFill>
              </a:rPr>
              <a:t>&lt;6 mins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T2 radial turbo spin-echo sequence (RADTSE)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Matrix 230x256 interpolated to 256x256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8 echoes = </a:t>
            </a:r>
            <a:r>
              <a:rPr lang="en-US" altLang="en-US" sz="1800" b="1" u="sng" dirty="0">
                <a:solidFill>
                  <a:srgbClr val="FFFFFF"/>
                </a:solidFill>
              </a:rPr>
              <a:t>7.44 mins</a:t>
            </a:r>
          </a:p>
        </p:txBody>
      </p:sp>
    </p:spTree>
    <p:extLst>
      <p:ext uri="{BB962C8B-B14F-4D97-AF65-F5344CB8AC3E}">
        <p14:creationId xmlns:p14="http://schemas.microsoft.com/office/powerpoint/2010/main" val="1400445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METHODS &amp; MATERIALS</a:t>
            </a:r>
          </a:p>
        </p:txBody>
      </p:sp>
      <p:sp>
        <p:nvSpPr>
          <p:cNvPr id="5" name="Content Placeholder 2">
            <a:extLst/>
          </p:cNvPr>
          <p:cNvSpPr txBox="1">
            <a:spLocks/>
          </p:cNvSpPr>
          <p:nvPr/>
        </p:nvSpPr>
        <p:spPr bwMode="auto">
          <a:xfrm>
            <a:off x="228600" y="2057400"/>
            <a:ext cx="8839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1pPr>
            <a:lvl2pPr marL="774700" indent="-3175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2pPr>
            <a:lvl3pPr marL="1271588" indent="-3571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3pPr>
            <a:lvl4pPr marL="16160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4pPr>
            <a:lvl5pPr marL="20732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T1 and T2 maps were generated in syngo.via VB40A (Siemens Healthineers, Erlangen, Germany) 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SIJ segmented into anterior, middle and posterior regions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3 freehand region of interests (ROIs) measured bilaterally for each anterior, middle and posterior region –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Inferior third (synovial compartment), (0.2cm</a:t>
            </a:r>
            <a:r>
              <a:rPr lang="en-US" altLang="en-US" sz="1800" baseline="30000" dirty="0">
                <a:solidFill>
                  <a:srgbClr val="FFFFFF"/>
                </a:solidFill>
              </a:rPr>
              <a:t>2</a:t>
            </a:r>
            <a:r>
              <a:rPr lang="en-US" altLang="en-US" sz="1800" dirty="0">
                <a:solidFill>
                  <a:srgbClr val="FFFFFF"/>
                </a:solidFill>
              </a:rPr>
              <a:t>) 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Superior third (non-synovial compartment), (0.2cm</a:t>
            </a:r>
            <a:r>
              <a:rPr lang="en-US" altLang="en-US" sz="1800" baseline="30000" dirty="0">
                <a:solidFill>
                  <a:srgbClr val="FFFFFF"/>
                </a:solidFill>
              </a:rPr>
              <a:t>2</a:t>
            </a:r>
            <a:r>
              <a:rPr lang="en-US" altLang="en-US" sz="1800" dirty="0">
                <a:solidFill>
                  <a:srgbClr val="FFFFFF"/>
                </a:solidFill>
              </a:rPr>
              <a:t>) </a:t>
            </a:r>
          </a:p>
          <a:p>
            <a:pPr lvl="1"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Whole SIJ (including upper and lower thirds), (0.5-1.2cm</a:t>
            </a:r>
            <a:r>
              <a:rPr lang="en-US" altLang="en-US" sz="1800" baseline="30000" dirty="0">
                <a:solidFill>
                  <a:srgbClr val="FFFFFF"/>
                </a:solidFill>
              </a:rPr>
              <a:t>2</a:t>
            </a:r>
            <a:r>
              <a:rPr lang="en-US" altLang="en-US" sz="1800" dirty="0">
                <a:solidFill>
                  <a:srgbClr val="FFFFFF"/>
                </a:solidFill>
              </a:rPr>
              <a:t>)</a:t>
            </a:r>
          </a:p>
          <a:p>
            <a:pPr marL="457200" lvl="1" indent="0" eaLnBrk="1">
              <a:buSzPct val="100000"/>
              <a:buNone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Minimum (min), maximum (max), mean and SD recorded for all ROIs</a:t>
            </a:r>
          </a:p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2 tailed student’s T-Test performed to evaluate for difference between the values obtained for those under vs. over 40 years</a:t>
            </a:r>
            <a:endParaRPr lang="en-US" altLang="en-US" sz="1800" dirty="0">
              <a:solidFill>
                <a:srgbClr val="FFFFFF"/>
              </a:solidFill>
            </a:endParaRPr>
          </a:p>
          <a:p>
            <a:pPr marL="457200" lvl="1" indent="0" eaLnBrk="1">
              <a:buSzPct val="100000"/>
              <a:buNone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702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 descr="Content Placeholder 1"/>
          <p:cNvSpPr txBox="1">
            <a:spLocks noChangeArrowheads="1"/>
          </p:cNvSpPr>
          <p:nvPr/>
        </p:nvSpPr>
        <p:spPr bwMode="auto">
          <a:xfrm>
            <a:off x="176733" y="1219199"/>
            <a:ext cx="256910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1pPr>
            <a:lvl2pPr marL="774700" indent="-3175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2pPr>
            <a:lvl3pPr marL="1271588" indent="-3571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3pPr>
            <a:lvl4pPr marL="16160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4pPr>
            <a:lvl5pPr marL="20732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buSzPct val="100000"/>
              <a:buFontTx/>
              <a:buNone/>
            </a:pPr>
            <a:r>
              <a:rPr lang="en-US" altLang="en-US" sz="1800" b="1" u="sng" dirty="0">
                <a:solidFill>
                  <a:srgbClr val="FFFFFF"/>
                </a:solidFill>
              </a:rPr>
              <a:t>Figure 1:</a:t>
            </a:r>
            <a:r>
              <a:rPr lang="en-US" altLang="en-US" sz="1800" b="1" dirty="0">
                <a:solidFill>
                  <a:srgbClr val="FFFFFF"/>
                </a:solidFill>
              </a:rPr>
              <a:t> </a:t>
            </a:r>
            <a:r>
              <a:rPr lang="en-US" altLang="en-US" sz="1800" dirty="0">
                <a:solidFill>
                  <a:srgbClr val="FFFFFF"/>
                </a:solidFill>
              </a:rPr>
              <a:t>Coronal</a:t>
            </a:r>
            <a:r>
              <a:rPr lang="en-US" altLang="en-US" sz="1800" b="1" dirty="0">
                <a:solidFill>
                  <a:srgbClr val="FFFFFF"/>
                </a:solidFill>
              </a:rPr>
              <a:t> 3D SPGR T1 map </a:t>
            </a:r>
            <a:r>
              <a:rPr lang="en-US" altLang="en-US" sz="1800" dirty="0">
                <a:solidFill>
                  <a:srgbClr val="FFFFFF"/>
                </a:solidFill>
              </a:rPr>
              <a:t>(A)</a:t>
            </a:r>
            <a:r>
              <a:rPr lang="en-US" altLang="en-US" sz="1800" b="1" dirty="0">
                <a:solidFill>
                  <a:srgbClr val="FFFFFF"/>
                </a:solidFill>
              </a:rPr>
              <a:t> </a:t>
            </a:r>
            <a:r>
              <a:rPr lang="en-US" altLang="en-US" sz="1800" dirty="0">
                <a:solidFill>
                  <a:srgbClr val="FFFFFF"/>
                </a:solidFill>
              </a:rPr>
              <a:t>of the right posterior SIJ and coronal </a:t>
            </a:r>
            <a:r>
              <a:rPr lang="en-US" altLang="en-US" sz="1800" b="1" dirty="0">
                <a:solidFill>
                  <a:srgbClr val="FFFFFF"/>
                </a:solidFill>
              </a:rPr>
              <a:t>T2</a:t>
            </a:r>
            <a:r>
              <a:rPr lang="en-US" altLang="en-US" sz="1800" dirty="0">
                <a:solidFill>
                  <a:srgbClr val="FFFFFF"/>
                </a:solidFill>
              </a:rPr>
              <a:t> </a:t>
            </a:r>
            <a:r>
              <a:rPr lang="en-US" altLang="en-US" sz="1800" b="1" dirty="0">
                <a:solidFill>
                  <a:srgbClr val="FFFFFF"/>
                </a:solidFill>
              </a:rPr>
              <a:t>RADTSE map </a:t>
            </a:r>
            <a:r>
              <a:rPr lang="en-US" altLang="en-US" sz="1800" dirty="0">
                <a:solidFill>
                  <a:srgbClr val="FFFFFF"/>
                </a:solidFill>
              </a:rPr>
              <a:t>(B)</a:t>
            </a:r>
            <a:r>
              <a:rPr lang="en-US" altLang="en-US" sz="1800" b="1" dirty="0">
                <a:solidFill>
                  <a:srgbClr val="FFFFFF"/>
                </a:solidFill>
              </a:rPr>
              <a:t> </a:t>
            </a:r>
            <a:r>
              <a:rPr lang="en-US" altLang="en-US" sz="1800" dirty="0">
                <a:solidFill>
                  <a:srgbClr val="FFFFFF"/>
                </a:solidFill>
              </a:rPr>
              <a:t>of the right anterior SIJ in a 39-year-old female volunteer, showing ROIs within the superior (white arrow) and inferior (white arrowhead) thirds of the SIJs that are overlaid upon an ROI of the whole SIJ.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86" y="1267325"/>
            <a:ext cx="3052459" cy="3792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31" y="1295400"/>
            <a:ext cx="3034820" cy="3763966"/>
          </a:xfrm>
          <a:prstGeom prst="rect">
            <a:avLst/>
          </a:prstGeom>
        </p:spPr>
      </p:pic>
      <p:sp>
        <p:nvSpPr>
          <p:cNvPr id="10" name="Rectangle 2" descr="Content Placeholder 1"/>
          <p:cNvSpPr txBox="1">
            <a:spLocks noChangeArrowheads="1"/>
          </p:cNvSpPr>
          <p:nvPr/>
        </p:nvSpPr>
        <p:spPr bwMode="auto">
          <a:xfrm>
            <a:off x="3011457" y="4821339"/>
            <a:ext cx="270655" cy="2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1pPr>
            <a:lvl2pPr marL="774700" indent="-3175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2pPr>
            <a:lvl3pPr marL="1271588" indent="-3571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3pPr>
            <a:lvl4pPr marL="16160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4pPr>
            <a:lvl5pPr marL="20732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buSzPct val="100000"/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A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11" name="Rectangle 2" descr="Content Placeholder 1"/>
          <p:cNvSpPr txBox="1">
            <a:spLocks noChangeArrowheads="1"/>
          </p:cNvSpPr>
          <p:nvPr/>
        </p:nvSpPr>
        <p:spPr bwMode="auto">
          <a:xfrm>
            <a:off x="6108631" y="4827208"/>
            <a:ext cx="27065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1pPr>
            <a:lvl2pPr marL="774700" indent="-3175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2pPr>
            <a:lvl3pPr marL="1271588" indent="-3571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3pPr>
            <a:lvl4pPr marL="16160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4pPr>
            <a:lvl5pPr marL="2073275" indent="-2444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80000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  <a:sym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buSzPct val="100000"/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</a:rPr>
              <a:t>B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4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3366"/>
            </a:gs>
            <a:gs pos="83000">
              <a:srgbClr val="003366"/>
            </a:gs>
            <a:gs pos="100000">
              <a:srgbClr val="CC0033"/>
            </a:gs>
            <a:gs pos="100000">
              <a:srgbClr val="CC0033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 descr="Content Placeholder 1"/>
          <p:cNvSpPr>
            <a:spLocks noGrp="1" noChangeArrowheads="1"/>
          </p:cNvSpPr>
          <p:nvPr>
            <p:ph type="body" idx="1"/>
          </p:nvPr>
        </p:nvSpPr>
        <p:spPr>
          <a:xfrm>
            <a:off x="152400" y="952500"/>
            <a:ext cx="3006396" cy="4572000"/>
          </a:xfrm>
        </p:spPr>
        <p:txBody>
          <a:bodyPr/>
          <a:lstStyle/>
          <a:p>
            <a:pPr marL="0" indent="0" eaLnBrk="1">
              <a:buSzPct val="100000"/>
              <a:buNone/>
            </a:pPr>
            <a:r>
              <a:rPr lang="en-US" altLang="en-US" sz="1800" b="1" u="sng" dirty="0">
                <a:solidFill>
                  <a:srgbClr val="FFFFFF"/>
                </a:solidFill>
              </a:rPr>
              <a:t>Figure 2:</a:t>
            </a:r>
            <a:r>
              <a:rPr lang="en-US" altLang="en-US" sz="1800" b="1" dirty="0">
                <a:solidFill>
                  <a:srgbClr val="FFFFFF"/>
                </a:solidFill>
              </a:rPr>
              <a:t> </a:t>
            </a:r>
            <a:r>
              <a:rPr lang="en-US" altLang="en-US" sz="1800" dirty="0">
                <a:solidFill>
                  <a:srgbClr val="FFFFFF"/>
                </a:solidFill>
              </a:rPr>
              <a:t>Coronal</a:t>
            </a:r>
            <a:r>
              <a:rPr lang="en-US" altLang="en-US" sz="1800" b="1" dirty="0">
                <a:solidFill>
                  <a:srgbClr val="FFFFFF"/>
                </a:solidFill>
              </a:rPr>
              <a:t> 3D SPGR T1 image </a:t>
            </a:r>
            <a:r>
              <a:rPr lang="en-US" altLang="en-US" sz="1800" dirty="0">
                <a:solidFill>
                  <a:srgbClr val="FFFFFF"/>
                </a:solidFill>
              </a:rPr>
              <a:t>(A) and </a:t>
            </a:r>
            <a:r>
              <a:rPr lang="en-US" altLang="en-US" sz="1800" b="1" dirty="0">
                <a:solidFill>
                  <a:srgbClr val="FFFFFF"/>
                </a:solidFill>
              </a:rPr>
              <a:t>T1 map </a:t>
            </a:r>
            <a:r>
              <a:rPr lang="en-US" altLang="en-US" sz="1800" dirty="0">
                <a:solidFill>
                  <a:srgbClr val="FFFFFF"/>
                </a:solidFill>
              </a:rPr>
              <a:t>(B) of the SIJs in a 53-year-old female asymptomatic volunteer. Coronal </a:t>
            </a:r>
            <a:r>
              <a:rPr lang="en-US" altLang="en-US" sz="1800" b="1" dirty="0">
                <a:solidFill>
                  <a:srgbClr val="FFFFFF"/>
                </a:solidFill>
              </a:rPr>
              <a:t>RADTSE T2 image </a:t>
            </a:r>
            <a:r>
              <a:rPr lang="en-US" altLang="en-US" sz="1800" dirty="0">
                <a:solidFill>
                  <a:srgbClr val="FFFFFF"/>
                </a:solidFill>
              </a:rPr>
              <a:t>(C) and </a:t>
            </a:r>
            <a:r>
              <a:rPr lang="en-US" altLang="en-US" sz="1800" b="1" dirty="0">
                <a:solidFill>
                  <a:srgbClr val="FFFFFF"/>
                </a:solidFill>
              </a:rPr>
              <a:t>T2 map </a:t>
            </a:r>
            <a:r>
              <a:rPr lang="en-US" altLang="en-US" sz="1800" dirty="0">
                <a:solidFill>
                  <a:srgbClr val="FFFFFF"/>
                </a:solidFill>
              </a:rPr>
              <a:t>(D) of the SIJs in a 21-year-old female asymptomatic volunteer. The ROIs (yellow arrows) on the T1 (B) and T2 (D) maps correspond to the superior (non-synovial) compartments of the left SIJs</a:t>
            </a:r>
            <a:r>
              <a:rPr lang="en-US" altLang="en-US" sz="160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6601" y="685800"/>
            <a:ext cx="5579309" cy="5105400"/>
            <a:chOff x="2209800" y="457200"/>
            <a:chExt cx="4817309" cy="4724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C44346-0CD5-415B-8381-DB6D3253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57200"/>
              <a:ext cx="4724400" cy="4724400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C2556EE-D471-4474-9858-D846BA2B9FF4}"/>
                </a:ext>
              </a:extLst>
            </p:cNvPr>
            <p:cNvSpPr/>
            <p:nvPr/>
          </p:nvSpPr>
          <p:spPr bwMode="auto">
            <a:xfrm rot="12664876">
              <a:off x="6543449" y="3906712"/>
              <a:ext cx="483659" cy="391931"/>
            </a:xfrm>
            <a:prstGeom prst="rightArrow">
              <a:avLst/>
            </a:prstGeom>
            <a:solidFill>
              <a:srgbClr val="FFFF00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8A7739F-A5C5-4EAB-AEE4-A273792515DC}"/>
                </a:ext>
              </a:extLst>
            </p:cNvPr>
            <p:cNvSpPr/>
            <p:nvPr/>
          </p:nvSpPr>
          <p:spPr bwMode="auto">
            <a:xfrm rot="12664876">
              <a:off x="6543450" y="1352280"/>
              <a:ext cx="483659" cy="391931"/>
            </a:xfrm>
            <a:prstGeom prst="rightArrow">
              <a:avLst/>
            </a:prstGeom>
            <a:solidFill>
              <a:srgbClr val="FFFF00"/>
            </a:solidFill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9201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 eaLnBrk="1"/>
            <a:r>
              <a:rPr lang="en-US" altLang="en-US" u="sng" dirty="0"/>
              <a:t>RESULTS</a:t>
            </a:r>
          </a:p>
        </p:txBody>
      </p:sp>
      <p:sp>
        <p:nvSpPr>
          <p:cNvPr id="8195" name="Rectangle 2" descr="Content Placeholder 1"/>
          <p:cNvSpPr>
            <a:spLocks noGrp="1" noChangeArrowheads="1"/>
          </p:cNvSpPr>
          <p:nvPr>
            <p:ph type="body" idx="1"/>
          </p:nvPr>
        </p:nvSpPr>
        <p:spPr>
          <a:xfrm>
            <a:off x="205764" y="1333500"/>
            <a:ext cx="8656271" cy="533400"/>
          </a:xfrm>
        </p:spPr>
        <p:txBody>
          <a:bodyPr/>
          <a:lstStyle/>
          <a:p>
            <a:pPr eaLnBrk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FFFFFF"/>
                </a:solidFill>
              </a:rPr>
              <a:t>Excellent quality images obtained in all 32 joints evaluated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20" y="2971800"/>
            <a:ext cx="8710575" cy="3067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64" y="2029545"/>
            <a:ext cx="848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Table 1: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Summary of the mean T1 and T2 values (in ms) for superior, inferior and whole SIJ ROIs.</a:t>
            </a:r>
          </a:p>
        </p:txBody>
      </p:sp>
    </p:spTree>
    <p:extLst>
      <p:ext uri="{BB962C8B-B14F-4D97-AF65-F5344CB8AC3E}">
        <p14:creationId xmlns:p14="http://schemas.microsoft.com/office/powerpoint/2010/main" val="7972792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lice - Title Only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FFFFFF"/>
      </a:accent3>
      <a:accent4>
        <a:srgbClr val="000000"/>
      </a:accent4>
      <a:accent5>
        <a:srgbClr val="AAADB7"/>
      </a:accent5>
      <a:accent6>
        <a:srgbClr val="950C75"/>
      </a:accent6>
      <a:hlink>
        <a:srgbClr val="0000FF"/>
      </a:hlink>
      <a:folHlink>
        <a:srgbClr val="FF00FF"/>
      </a:folHlink>
    </a:clrScheme>
    <a:fontScheme name="Slice - Title Only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rnd" cmpd="sng" algn="ctr">
          <a:solidFill>
            <a:srgbClr val="05436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rnd" cmpd="sng" algn="ctr">
          <a:solidFill>
            <a:srgbClr val="05436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 - Title and Conte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FFFFFF"/>
      </a:accent3>
      <a:accent4>
        <a:srgbClr val="000000"/>
      </a:accent4>
      <a:accent5>
        <a:srgbClr val="AAADB7"/>
      </a:accent5>
      <a:accent6>
        <a:srgbClr val="950C75"/>
      </a:accent6>
      <a:hlink>
        <a:srgbClr val="0000FF"/>
      </a:hlink>
      <a:folHlink>
        <a:srgbClr val="FF00FF"/>
      </a:folHlink>
    </a:clrScheme>
    <a:fontScheme name="Slice - Title and Content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rnd" cmpd="sng" algn="ctr">
          <a:solidFill>
            <a:srgbClr val="05436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rnd" cmpd="sng" algn="ctr">
          <a:solidFill>
            <a:srgbClr val="05436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FFFFFF"/>
      </a:accent3>
      <a:accent4>
        <a:srgbClr val="000000"/>
      </a:accent4>
      <a:accent5>
        <a:srgbClr val="AAADB7"/>
      </a:accent5>
      <a:accent6>
        <a:srgbClr val="950C7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1083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 3</vt:lpstr>
      <vt:lpstr>Slice - Title Only</vt:lpstr>
      <vt:lpstr>Slice - Title and Content</vt:lpstr>
      <vt:lpstr>Slice</vt:lpstr>
      <vt:lpstr>Quantitative novel rapid high resolution coronal T1 and T2 mapping sequences of the sacroiliac joints at 3T</vt:lpstr>
      <vt:lpstr>DISCLOSURES</vt:lpstr>
      <vt:lpstr>OBJECTIVE</vt:lpstr>
      <vt:lpstr>BACKGROUND</vt:lpstr>
      <vt:lpstr>METHODS &amp; MATERIALS</vt:lpstr>
      <vt:lpstr>METHODS &amp; MATERIALS</vt:lpstr>
      <vt:lpstr>PowerPoint Presentation</vt:lpstr>
      <vt:lpstr>PowerPoint Presentation</vt:lpstr>
      <vt:lpstr>RESULTS</vt:lpstr>
      <vt:lpstr>RESULTS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SOFTWARE ANALYSIS OF DOPAMINE TRANSPORTER SINGLE PHOTON EMISSION COMPUTED TOMOGRAPHY FOR IMPROVED DIAGNOSIS OF PARKINSON’S DISEASE</dc:title>
  <dc:creator>Kay, Matthew D.</dc:creator>
  <cp:lastModifiedBy>Jennifer Fischahs</cp:lastModifiedBy>
  <cp:revision>56</cp:revision>
  <dcterms:modified xsi:type="dcterms:W3CDTF">2020-05-19T15:47:47Z</dcterms:modified>
</cp:coreProperties>
</file>