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3"/>
  </p:notesMasterIdLst>
  <p:sldIdLst>
    <p:sldId id="256" r:id="rId5"/>
    <p:sldId id="312" r:id="rId6"/>
    <p:sldId id="313" r:id="rId7"/>
    <p:sldId id="314" r:id="rId8"/>
    <p:sldId id="315" r:id="rId9"/>
    <p:sldId id="321" r:id="rId10"/>
    <p:sldId id="316" r:id="rId11"/>
    <p:sldId id="317" r:id="rId12"/>
    <p:sldId id="318" r:id="rId13"/>
    <p:sldId id="322" r:id="rId14"/>
    <p:sldId id="319" r:id="rId15"/>
    <p:sldId id="323" r:id="rId16"/>
    <p:sldId id="320" r:id="rId17"/>
    <p:sldId id="327" r:id="rId18"/>
    <p:sldId id="325" r:id="rId19"/>
    <p:sldId id="326" r:id="rId20"/>
    <p:sldId id="329" r:id="rId21"/>
    <p:sldId id="330" r:id="rId22"/>
    <p:sldId id="332" r:id="rId23"/>
    <p:sldId id="331" r:id="rId24"/>
    <p:sldId id="336" r:id="rId25"/>
    <p:sldId id="333" r:id="rId26"/>
    <p:sldId id="337" r:id="rId27"/>
    <p:sldId id="338" r:id="rId28"/>
    <p:sldId id="339" r:id="rId29"/>
    <p:sldId id="340" r:id="rId30"/>
    <p:sldId id="335" r:id="rId31"/>
    <p:sldId id="334"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ökhan kuyumcu" initials="gk" lastIdx="1" clrIdx="0">
    <p:extLst>
      <p:ext uri="{19B8F6BF-5375-455C-9EA6-DF929625EA0E}">
        <p15:presenceInfo xmlns:p15="http://schemas.microsoft.com/office/powerpoint/2012/main" userId="55975f0f785bd7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D7CA3"/>
    <a:srgbClr val="996600"/>
    <a:srgbClr val="CFDC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Study Group</cx:pt>
          <cx:pt idx="1">Nodule visible in any sequence</cx:pt>
          <cx:pt idx="2">T1 and T2 visible </cx:pt>
          <cx:pt idx="3">Diffusion Avaliable</cx:pt>
        </cx:lvl>
      </cx:strDim>
      <cx:numDim type="val">
        <cx:f>Sheet1!$B$2:$B$5</cx:f>
        <cx:lvl ptCount="4" formatCode="General">
          <cx:pt idx="0">2360</cx:pt>
          <cx:pt idx="1">184</cx:pt>
          <cx:pt idx="2">136</cx:pt>
          <cx:pt idx="3">127</cx:pt>
        </cx:lvl>
      </cx:numDim>
    </cx:data>
  </cx:chartData>
  <cx:chart>
    <cx:title pos="t" align="ctr" overlay="0">
      <cx:tx>
        <cx:txData>
          <cx:v>Study Group</cx:v>
        </cx:txData>
      </cx:tx>
      <cx:spPr>
        <a:noFill/>
        <a:ln w="25400">
          <a:solidFill>
            <a:schemeClr val="accent1">
              <a:alpha val="96000"/>
            </a:schemeClr>
          </a:solidFill>
        </a:ln>
      </cx:spPr>
      <cx:txPr>
        <a:bodyPr spcFirstLastPara="1" vertOverflow="ellipsis" horzOverflow="overflow" wrap="square" lIns="0" tIns="0" rIns="0" bIns="0" anchor="ctr" anchorCtr="1"/>
        <a:lstStyle/>
        <a:p>
          <a:pPr algn="ctr" rtl="0">
            <a:defRPr/>
          </a:pPr>
          <a:r>
            <a:rPr lang="en-US" sz="2300" b="0" i="0" u="none" strike="noStrike" baseline="0" dirty="0">
              <a:solidFill>
                <a:prstClr val="white">
                  <a:lumMod val="65000"/>
                  <a:lumOff val="35000"/>
                </a:prstClr>
              </a:solidFill>
              <a:latin typeface="Palatino Linotype"/>
            </a:rPr>
            <a:t>Study Group</a:t>
          </a:r>
        </a:p>
      </cx:txPr>
    </cx:title>
    <cx:plotArea>
      <cx:plotAreaRegion>
        <cx:series layoutId="funnel" uniqueId="{7CA0D21A-2919-46DC-AE1A-1C6B197D8D0B}">
          <cx:tx>
            <cx:txData>
              <cx:f>Sheet1!$B$1</cx:f>
              <cx:v>Number of Cases</cx:v>
            </cx:txData>
          </cx:tx>
          <cx:dataLabels>
            <cx:visibility seriesName="0" categoryName="0" value="1"/>
          </cx:dataLabels>
          <cx:dataId val="0"/>
        </cx:series>
      </cx:plotAreaRegion>
      <cx:axis id="0">
        <cx:catScaling gapWidth="0.5"/>
        <cx:tickLabels/>
      </cx:axis>
    </cx:plotArea>
  </cx:chart>
</cx: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425">
  <cs:axisTitle>
    <cs:lnRef idx="0"/>
    <cs:fillRef idx="0"/>
    <cs:effectRef idx="0"/>
    <cs:fontRef idx="minor">
      <a:schemeClr val="tx1">
        <a:lumMod val="50000"/>
        <a:lumOff val="50000"/>
      </a:schemeClr>
    </cs:fontRef>
    <cs:defRPr sz="1197"/>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cs:chartArea>
  <cs:dataLabel>
    <cs:lnRef idx="0"/>
    <cs:fillRef idx="0"/>
    <cs:effectRef idx="0"/>
    <cs:fontRef idx="minor">
      <a:schemeClr val="tx1">
        <a:lumMod val="50000"/>
        <a:lumOff val="50000"/>
      </a:schemeClr>
    </cs:fontRef>
    <cs:defRPr sz="1197"/>
  </cs:dataLabel>
  <cs:dataLabelCallout>
    <cs:lnRef idx="0"/>
    <cs:fillRef idx="0"/>
    <cs:effectRef idx="0"/>
    <cs:fontRef idx="minor">
      <a:schemeClr val="dk1">
        <a:lumMod val="50000"/>
        <a:lumOff val="50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ln w="9525" cap="flat" cmpd="sng" algn="ctr">
        <a:solidFill>
          <a:schemeClr val="phClr">
            <a:alpha val="50000"/>
          </a:schemeClr>
        </a:solidFill>
        <a:round/>
      </a:ln>
    </cs:spPr>
  </cs:dataPoint>
  <cs:dataPoint3D>
    <cs:lnRef idx="0">
      <cs:styleClr val="auto"/>
    </cs:lnRef>
    <cs:fillRef idx="0">
      <cs:styleClr val="auto"/>
    </cs:fillRef>
    <cs:effectRef idx="0"/>
    <cs:fontRef idx="minor">
      <a:schemeClr val="dk1"/>
    </cs:fontRef>
    <cs:spPr>
      <a:solidFill>
        <a:schemeClr val="phClr"/>
      </a:solidFill>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4"/>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dk1"/>
    </cs:fontRef>
    <cs:spPr>
      <a:ln w="9525" cap="flat">
        <a:solidFill>
          <a:srgbClr val="D9D9D9"/>
        </a:solidFill>
        <a:round/>
      </a:ln>
    </cs:spPr>
  </cs:seriesLine>
  <cs:title>
    <cs:lnRef idx="0"/>
    <cs:fillRef idx="0"/>
    <cs:effectRef idx="0"/>
    <cs:fontRef idx="minor">
      <a:schemeClr val="tx1">
        <a:lumMod val="50000"/>
        <a:lumOff val="50000"/>
      </a:schemeClr>
    </cs:fontRef>
    <cs:defRPr sz="1862" cap="none" spc="2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50000"/>
        <a:lumOff val="50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50000"/>
        <a:lumOff val="50000"/>
      </a:schemeClr>
    </cs:fontRef>
    <cs:defRPr sz="1197"/>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2-06T21:14:14.830" idx="1">
    <p:pos x="5424" y="672"/>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121320-43DE-4B82-AB11-2D7ADA9A113F}" type="datetimeFigureOut">
              <a:rPr lang="en-US" smtClean="0"/>
              <a:t>2/6/2020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5425AC-AE8C-4C41-9026-708629549F19}" type="slidenum">
              <a:rPr lang="en-US" smtClean="0"/>
              <a:t>‹#›</a:t>
            </a:fld>
            <a:endParaRPr lang="en-US" dirty="0"/>
          </a:p>
        </p:txBody>
      </p:sp>
    </p:spTree>
    <p:extLst>
      <p:ext uri="{BB962C8B-B14F-4D97-AF65-F5344CB8AC3E}">
        <p14:creationId xmlns:p14="http://schemas.microsoft.com/office/powerpoint/2010/main" val="121440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425AC-AE8C-4C41-9026-708629549F19}" type="slidenum">
              <a:rPr lang="en-US" smtClean="0"/>
              <a:t>4</a:t>
            </a:fld>
            <a:endParaRPr lang="en-US" dirty="0"/>
          </a:p>
        </p:txBody>
      </p:sp>
    </p:spTree>
    <p:extLst>
      <p:ext uri="{BB962C8B-B14F-4D97-AF65-F5344CB8AC3E}">
        <p14:creationId xmlns:p14="http://schemas.microsoft.com/office/powerpoint/2010/main" val="3455488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solidFill>
                  <a:srgbClr val="FF0000"/>
                </a:solidFill>
                <a:latin typeface="Chiller" pitchFamily="82" charset="0"/>
              </a:defRPr>
            </a:lvl1pPr>
          </a:lstStyle>
          <a:p>
            <a:r>
              <a:rPr lang="en-US" dirty="0"/>
              <a:t>Click to edit Master title style</a:t>
            </a:r>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latin typeface="Comic Sans MS"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C7EE637-E79C-4EE7-84C0-BF6A042244D1}" type="datetimeFigureOut">
              <a:rPr lang="en-US"/>
              <a:pPr>
                <a:defRPr/>
              </a:pPr>
              <a:t>2/6/2020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DD685D6-8571-4816-B675-1C8202687E5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868052-55D7-4637-98D6-68AB13FDEBDF}" type="datetimeFigureOut">
              <a:rPr lang="en-US"/>
              <a:pPr>
                <a:defRPr/>
              </a:pPr>
              <a:t>2/6/2020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3980B4-09DF-4670-8957-0A1B1F4A0F6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C7E4FE3-7F2A-4068-A648-A6C01DA599BB}" type="datetimeFigureOut">
              <a:rPr lang="en-US"/>
              <a:pPr>
                <a:defRPr/>
              </a:pPr>
              <a:t>2/6/2020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7089C02-90E5-4FF4-B6B7-697F6E8D094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lvl1pPr>
              <a:defRPr sz="6600">
                <a:solidFill>
                  <a:schemeClr val="tx1"/>
                </a:solidFill>
                <a:latin typeface="Chiller" pitchFamily="82" charset="0"/>
              </a:defRPr>
            </a:lvl1pPr>
          </a:lstStyle>
          <a:p>
            <a:r>
              <a:rPr lang="en-US" dirty="0"/>
              <a:t>Click to edit Master title style</a:t>
            </a:r>
          </a:p>
        </p:txBody>
      </p:sp>
      <p:sp>
        <p:nvSpPr>
          <p:cNvPr id="3" name="Content Placeholder 2"/>
          <p:cNvSpPr>
            <a:spLocks noGrp="1"/>
          </p:cNvSpPr>
          <p:nvPr>
            <p:ph idx="1"/>
          </p:nvPr>
        </p:nvSpPr>
        <p:spPr/>
        <p:txBody>
          <a:bodyPr anchor="t">
            <a:normAutofit/>
          </a:bodyPr>
          <a:lstStyle>
            <a:lvl1pPr marL="457200" indent="-457200">
              <a:buSzPct val="75000"/>
              <a:buFontTx/>
              <a:buBlip>
                <a:blip r:embed="rId2"/>
              </a:buBlip>
              <a:defRPr sz="3200" b="1">
                <a:effectLst>
                  <a:outerShdw blurRad="38100" dist="38100" dir="2700000" algn="tl">
                    <a:srgbClr val="000000">
                      <a:alpha val="43137"/>
                    </a:srgbClr>
                  </a:outerShdw>
                </a:effectLst>
                <a:latin typeface="Tempus Sans ITC" pitchFamily="82" charset="0"/>
              </a:defRPr>
            </a:lvl1pPr>
            <a:lvl2pPr marL="914400" indent="-457200">
              <a:buSzPct val="75000"/>
              <a:buFontTx/>
              <a:buBlip>
                <a:blip r:embed="rId2"/>
              </a:buBlip>
              <a:defRPr sz="3200" b="1">
                <a:effectLst>
                  <a:outerShdw blurRad="38100" dist="38100" dir="2700000" algn="tl">
                    <a:srgbClr val="000000">
                      <a:alpha val="43137"/>
                    </a:srgbClr>
                  </a:outerShdw>
                </a:effectLst>
                <a:latin typeface="Tempus Sans ITC" pitchFamily="82" charset="0"/>
              </a:defRPr>
            </a:lvl2pPr>
            <a:lvl3pPr marL="1371600" indent="-457200">
              <a:buSzPct val="75000"/>
              <a:buFontTx/>
              <a:buBlip>
                <a:blip r:embed="rId2"/>
              </a:buBlip>
              <a:defRPr sz="3200" b="1">
                <a:effectLst>
                  <a:outerShdw blurRad="38100" dist="38100" dir="2700000" algn="tl">
                    <a:srgbClr val="000000">
                      <a:alpha val="43137"/>
                    </a:srgbClr>
                  </a:outerShdw>
                </a:effectLst>
                <a:latin typeface="Tempus Sans ITC" pitchFamily="82" charset="0"/>
              </a:defRPr>
            </a:lvl3pPr>
            <a:lvl4pPr marL="1828800" indent="-457200">
              <a:buSzPct val="75000"/>
              <a:buFontTx/>
              <a:buBlip>
                <a:blip r:embed="rId2"/>
              </a:buBlip>
              <a:defRPr sz="3200" b="1">
                <a:effectLst>
                  <a:outerShdw blurRad="38100" dist="38100" dir="2700000" algn="tl">
                    <a:srgbClr val="000000">
                      <a:alpha val="43137"/>
                    </a:srgbClr>
                  </a:outerShdw>
                </a:effectLst>
                <a:latin typeface="Tempus Sans ITC" pitchFamily="82" charset="0"/>
              </a:defRPr>
            </a:lvl4pPr>
            <a:lvl5pPr marL="2286000" indent="-457200">
              <a:buSzPct val="75000"/>
              <a:buFontTx/>
              <a:buBlip>
                <a:blip r:embed="rId2"/>
              </a:buBlip>
              <a:defRPr sz="3200" b="1">
                <a:effectLst>
                  <a:outerShdw blurRad="38100" dist="38100" dir="2700000" algn="tl">
                    <a:srgbClr val="000000">
                      <a:alpha val="43137"/>
                    </a:srgbClr>
                  </a:outerShdw>
                </a:effectLst>
                <a:latin typeface="Tempus Sans ITC" pitchFamily="82" charset="0"/>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5F5E8DA-84EF-4C21-94AD-5A01EDC29AF9}" type="datetimeFigureOut">
              <a:rPr lang="en-US"/>
              <a:pPr>
                <a:defRPr/>
              </a:pPr>
              <a:t>2/6/2020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00D5224-D3B3-4C9C-AE76-5C5F555B4A74}" type="slidenum">
              <a:rPr lang="en-US"/>
              <a:pPr>
                <a:defRPr/>
              </a:pPr>
              <a:t>‹#›</a:t>
            </a:fld>
            <a:endParaRPr lang="en-US" dirty="0"/>
          </a:p>
        </p:txBody>
      </p:sp>
      <p:cxnSp>
        <p:nvCxnSpPr>
          <p:cNvPr id="14" name="Straight Connector 13"/>
          <p:cNvCxnSpPr/>
          <p:nvPr userDrawn="1"/>
        </p:nvCxnSpPr>
        <p:spPr>
          <a:xfrm>
            <a:off x="1949116" y="1295400"/>
            <a:ext cx="5105400" cy="0"/>
          </a:xfrm>
          <a:prstGeom prst="line">
            <a:avLst/>
          </a:prstGeom>
          <a:ln w="12700">
            <a:solidFill>
              <a:schemeClr val="tx1"/>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0"/>
            <a:ext cx="9144000" cy="6858000"/>
          </a:xfrm>
          <a:prstGeom prst="rect">
            <a:avLst/>
          </a:prstGeom>
          <a:noFill/>
          <a:ln w="28575">
            <a:solidFill>
              <a:schemeClr val="tx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8000" kern="1200" dirty="0" smtClean="0">
                <a:solidFill>
                  <a:srgbClr val="FF0000"/>
                </a:solidFill>
                <a:effectLst>
                  <a:outerShdw blurRad="63500" dist="38100" dir="5400000" algn="t" rotWithShape="0">
                    <a:prstClr val="black">
                      <a:alpha val="25000"/>
                    </a:prstClr>
                  </a:outerShdw>
                </a:effectLst>
                <a:latin typeface="Chiller" pitchFamily="82" charset="0"/>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722313" y="4068763"/>
            <a:ext cx="7772400" cy="1131887"/>
          </a:xfrm>
        </p:spPr>
        <p:txBody>
          <a:bodyPr>
            <a:normAutofit/>
          </a:bodyPr>
          <a:lstStyle>
            <a:lvl1pPr marL="0" indent="0" algn="ctr">
              <a:buNone/>
              <a:defRPr sz="3600">
                <a:solidFill>
                  <a:schemeClr val="tx1">
                    <a:tint val="75000"/>
                  </a:schemeClr>
                </a:solidFill>
                <a:latin typeface="Comic Sans MS"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3"/>
          <p:cNvSpPr>
            <a:spLocks noGrp="1"/>
          </p:cNvSpPr>
          <p:nvPr>
            <p:ph type="dt" sz="half" idx="10"/>
          </p:nvPr>
        </p:nvSpPr>
        <p:spPr/>
        <p:txBody>
          <a:bodyPr/>
          <a:lstStyle>
            <a:lvl1pPr>
              <a:defRPr/>
            </a:lvl1pPr>
          </a:lstStyle>
          <a:p>
            <a:pPr>
              <a:defRPr/>
            </a:pPr>
            <a:fld id="{72257932-88CD-4250-9FFE-757EE3938784}" type="datetimeFigureOut">
              <a:rPr lang="en-US"/>
              <a:pPr>
                <a:defRPr/>
              </a:pPr>
              <a:t>2/6/2020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56A8089-F093-48C6-A37A-02DE8AF41CA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lvl1pPr>
              <a:defRPr sz="6600">
                <a:latin typeface="Chiller" pitchFamily="82" charset="0"/>
              </a:defRPr>
            </a:lvl1pPr>
          </a:lstStyle>
          <a:p>
            <a:r>
              <a:rPr lang="en-US" dirty="0"/>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marL="342900" indent="-342900">
              <a:buFontTx/>
              <a:buBlip>
                <a:blip r:embed="rId2"/>
              </a:buBlip>
              <a:defRPr sz="2400" b="1">
                <a:effectLst>
                  <a:outerShdw blurRad="38100" dist="38100" dir="2700000" algn="tl">
                    <a:srgbClr val="000000">
                      <a:alpha val="43137"/>
                    </a:srgbClr>
                  </a:outerShdw>
                </a:effectLst>
                <a:latin typeface="Tempus Sans ITC" pitchFamily="82" charset="0"/>
              </a:defRPr>
            </a:lvl1pPr>
            <a:lvl2pPr marL="742950" indent="-285750">
              <a:buFontTx/>
              <a:buBlip>
                <a:blip r:embed="rId2"/>
              </a:buBlip>
              <a:defRPr sz="2400" b="1">
                <a:effectLst>
                  <a:outerShdw blurRad="38100" dist="38100" dir="2700000" algn="tl">
                    <a:srgbClr val="000000">
                      <a:alpha val="43137"/>
                    </a:srgbClr>
                  </a:outerShdw>
                </a:effectLst>
                <a:latin typeface="Tempus Sans ITC" pitchFamily="82" charset="0"/>
              </a:defRPr>
            </a:lvl2pPr>
            <a:lvl3pPr marL="1143000" indent="-228600">
              <a:buFontTx/>
              <a:buBlip>
                <a:blip r:embed="rId2"/>
              </a:buBlip>
              <a:defRPr sz="2400" b="1">
                <a:effectLst>
                  <a:outerShdw blurRad="38100" dist="38100" dir="2700000" algn="tl">
                    <a:srgbClr val="000000">
                      <a:alpha val="43137"/>
                    </a:srgbClr>
                  </a:outerShdw>
                </a:effectLst>
                <a:latin typeface="Tempus Sans ITC" pitchFamily="82" charset="0"/>
              </a:defRPr>
            </a:lvl3pPr>
            <a:lvl4pPr marL="1600200" indent="-228600">
              <a:buFontTx/>
              <a:buBlip>
                <a:blip r:embed="rId2"/>
              </a:buBlip>
              <a:defRPr sz="2400" b="1">
                <a:effectLst>
                  <a:outerShdw blurRad="38100" dist="38100" dir="2700000" algn="tl">
                    <a:srgbClr val="000000">
                      <a:alpha val="43137"/>
                    </a:srgbClr>
                  </a:outerShdw>
                </a:effectLst>
                <a:latin typeface="Tempus Sans ITC" pitchFamily="82" charset="0"/>
              </a:defRPr>
            </a:lvl4pPr>
            <a:lvl5pPr marL="2057400" indent="-228600">
              <a:buFontTx/>
              <a:buBlip>
                <a:blip r:embed="rId2"/>
              </a:buBlip>
              <a:defRPr sz="2400" b="1">
                <a:effectLst>
                  <a:outerShdw blurRad="38100" dist="38100" dir="2700000" algn="tl">
                    <a:srgbClr val="000000">
                      <a:alpha val="43137"/>
                    </a:srgbClr>
                  </a:outerShdw>
                </a:effectLst>
                <a:latin typeface="Tempus Sans ITC" pitchFamily="82"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365760" y="1600200"/>
            <a:ext cx="4041648" cy="4526280"/>
          </a:xfrm>
        </p:spPr>
        <p:txBody>
          <a:bodyPr/>
          <a:lstStyle>
            <a:lvl1pPr marL="342900" indent="-342900">
              <a:buFontTx/>
              <a:buBlip>
                <a:blip r:embed="rId2"/>
              </a:buBlip>
              <a:defRPr sz="2400" b="1">
                <a:effectLst>
                  <a:outerShdw blurRad="38100" dist="38100" dir="2700000" algn="tl">
                    <a:srgbClr val="000000">
                      <a:alpha val="43137"/>
                    </a:srgbClr>
                  </a:outerShdw>
                </a:effectLst>
                <a:latin typeface="Tempus Sans ITC" pitchFamily="82" charset="0"/>
              </a:defRPr>
            </a:lvl1pPr>
            <a:lvl2pPr marL="742950" indent="-285750">
              <a:buFontTx/>
              <a:buBlip>
                <a:blip r:embed="rId2"/>
              </a:buBlip>
              <a:defRPr sz="2400" b="1">
                <a:effectLst>
                  <a:outerShdw blurRad="38100" dist="38100" dir="2700000" algn="tl">
                    <a:srgbClr val="000000">
                      <a:alpha val="43137"/>
                    </a:srgbClr>
                  </a:outerShdw>
                </a:effectLst>
                <a:latin typeface="Tempus Sans ITC" pitchFamily="82" charset="0"/>
              </a:defRPr>
            </a:lvl2pPr>
            <a:lvl3pPr marL="1143000" indent="-228600">
              <a:buFontTx/>
              <a:buBlip>
                <a:blip r:embed="rId2"/>
              </a:buBlip>
              <a:defRPr sz="2400" b="1">
                <a:effectLst>
                  <a:outerShdw blurRad="38100" dist="38100" dir="2700000" algn="tl">
                    <a:srgbClr val="000000">
                      <a:alpha val="43137"/>
                    </a:srgbClr>
                  </a:outerShdw>
                </a:effectLst>
                <a:latin typeface="Tempus Sans ITC" pitchFamily="82" charset="0"/>
              </a:defRPr>
            </a:lvl3pPr>
            <a:lvl4pPr marL="1600200" indent="-228600">
              <a:buFontTx/>
              <a:buBlip>
                <a:blip r:embed="rId2"/>
              </a:buBlip>
              <a:defRPr sz="2400" b="1">
                <a:effectLst>
                  <a:outerShdw blurRad="38100" dist="38100" dir="2700000" algn="tl">
                    <a:srgbClr val="000000">
                      <a:alpha val="43137"/>
                    </a:srgbClr>
                  </a:outerShdw>
                </a:effectLst>
                <a:latin typeface="Tempus Sans ITC" pitchFamily="82" charset="0"/>
              </a:defRPr>
            </a:lvl4pPr>
            <a:lvl5pPr marL="2057400" indent="-228600">
              <a:buFontTx/>
              <a:buBlip>
                <a:blip r:embed="rId2"/>
              </a:buBlip>
              <a:defRPr sz="2400" b="1">
                <a:effectLst>
                  <a:outerShdw blurRad="38100" dist="38100" dir="2700000" algn="tl">
                    <a:srgbClr val="000000">
                      <a:alpha val="43137"/>
                    </a:srgbClr>
                  </a:outerShdw>
                </a:effectLst>
                <a:latin typeface="Tempus Sans ITC" pitchFamily="8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4"/>
          </p:nvPr>
        </p:nvSpPr>
        <p:spPr/>
        <p:txBody>
          <a:bodyPr/>
          <a:lstStyle>
            <a:lvl1pPr>
              <a:defRPr/>
            </a:lvl1pPr>
          </a:lstStyle>
          <a:p>
            <a:pPr>
              <a:defRPr/>
            </a:pPr>
            <a:fld id="{BE219FD8-6A86-4273-9A2A-CB10498680E6}" type="datetimeFigureOut">
              <a:rPr lang="en-US"/>
              <a:pPr>
                <a:defRPr/>
              </a:pPr>
              <a:t>2/6/2020</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dirty="0"/>
          </a:p>
        </p:txBody>
      </p:sp>
      <p:sp>
        <p:nvSpPr>
          <p:cNvPr id="7" name="Slide Number Placeholder 5"/>
          <p:cNvSpPr>
            <a:spLocks noGrp="1"/>
          </p:cNvSpPr>
          <p:nvPr>
            <p:ph type="sldNum" sz="quarter" idx="16"/>
          </p:nvPr>
        </p:nvSpPr>
        <p:spPr/>
        <p:txBody>
          <a:bodyPr/>
          <a:lstStyle>
            <a:lvl1pPr>
              <a:defRPr/>
            </a:lvl1pPr>
          </a:lstStyle>
          <a:p>
            <a:pPr>
              <a:defRPr/>
            </a:pPr>
            <a:fld id="{C9E54236-6BD2-4BB3-B1BE-47763753BD6E}" type="slidenum">
              <a:rPr lang="en-US"/>
              <a:pPr>
                <a:defRPr/>
              </a:pPr>
              <a:t>‹#›</a:t>
            </a:fld>
            <a:endParaRPr lang="en-US" dirty="0"/>
          </a:p>
        </p:txBody>
      </p:sp>
      <p:cxnSp>
        <p:nvCxnSpPr>
          <p:cNvPr id="8" name="Straight Connector 7"/>
          <p:cNvCxnSpPr/>
          <p:nvPr userDrawn="1"/>
        </p:nvCxnSpPr>
        <p:spPr>
          <a:xfrm>
            <a:off x="1949116" y="1295400"/>
            <a:ext cx="5105400" cy="0"/>
          </a:xfrm>
          <a:prstGeom prst="line">
            <a:avLst/>
          </a:prstGeom>
          <a:ln w="12700">
            <a:solidFill>
              <a:schemeClr val="tx1"/>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2C825C3A-9E90-4BBB-8BC7-0BD8885D7F26}" type="datetimeFigureOut">
              <a:rPr lang="en-US"/>
              <a:pPr>
                <a:defRPr/>
              </a:pPr>
              <a:t>2/6/2020</a:t>
            </a:fld>
            <a:endParaRPr lang="en-US" dirty="0"/>
          </a:p>
        </p:txBody>
      </p:sp>
      <p:sp>
        <p:nvSpPr>
          <p:cNvPr id="8" name="Footer Placeholder 4"/>
          <p:cNvSpPr>
            <a:spLocks noGrp="1"/>
          </p:cNvSpPr>
          <p:nvPr>
            <p:ph type="ftr" sz="quarter" idx="16"/>
          </p:nvPr>
        </p:nvSpPr>
        <p:spPr/>
        <p:txBody>
          <a:bodyPr/>
          <a:lstStyle>
            <a:lvl1pPr>
              <a:defRPr/>
            </a:lvl1pPr>
          </a:lstStyle>
          <a:p>
            <a:pPr>
              <a:defRPr/>
            </a:pPr>
            <a:endParaRPr lang="en-US" dirty="0"/>
          </a:p>
        </p:txBody>
      </p:sp>
      <p:sp>
        <p:nvSpPr>
          <p:cNvPr id="9" name="Slide Number Placeholder 5"/>
          <p:cNvSpPr>
            <a:spLocks noGrp="1"/>
          </p:cNvSpPr>
          <p:nvPr>
            <p:ph type="sldNum" sz="quarter" idx="17"/>
          </p:nvPr>
        </p:nvSpPr>
        <p:spPr/>
        <p:txBody>
          <a:bodyPr/>
          <a:lstStyle>
            <a:lvl1pPr>
              <a:defRPr/>
            </a:lvl1pPr>
          </a:lstStyle>
          <a:p>
            <a:pPr>
              <a:defRPr/>
            </a:pPr>
            <a:fld id="{3E284A0C-B020-4A65-8DBC-8B10BF3BA3CD}"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D4CDE1F-6FA8-4D30-B6EA-E393E10BA980}" type="datetimeFigureOut">
              <a:rPr lang="en-US"/>
              <a:pPr>
                <a:defRPr/>
              </a:pPr>
              <a:t>2/6/2020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9D08C17-8C33-470B-8F1A-2307049E592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A65CBC-AAA1-432F-AA17-4EE65FDA6543}" type="datetimeFigureOut">
              <a:rPr lang="en-US"/>
              <a:pPr>
                <a:defRPr/>
              </a:pPr>
              <a:t>2/6/2020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6AC298B-06D3-4990-8EAF-AD13DBED58C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467E15-2DD6-499D-85E1-763895D036C5}" type="datetimeFigureOut">
              <a:rPr lang="en-US"/>
              <a:pPr>
                <a:defRPr/>
              </a:pPr>
              <a:t>2/6/2020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CBE6534-B5B2-4F51-A5F1-F9DF8881CFA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F303389-3CB5-449F-A7DE-C7E1CB43CDFC}" type="datetimeFigureOut">
              <a:rPr lang="en-US"/>
              <a:pPr>
                <a:defRPr/>
              </a:pPr>
              <a:t>2/6/2020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5E65F42-671E-481B-93D7-CAF8ECDD235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fontAlgn="auto">
              <a:spcBef>
                <a:spcPts val="0"/>
              </a:spcBef>
              <a:spcAft>
                <a:spcPts val="0"/>
              </a:spcAft>
              <a:defRPr sz="1200" smtClean="0">
                <a:solidFill>
                  <a:schemeClr val="tx1">
                    <a:lumMod val="65000"/>
                    <a:lumOff val="35000"/>
                  </a:schemeClr>
                </a:solidFill>
                <a:latin typeface="Century Gothic" pitchFamily="34" charset="0"/>
              </a:defRPr>
            </a:lvl1pPr>
          </a:lstStyle>
          <a:p>
            <a:pPr>
              <a:defRPr/>
            </a:pPr>
            <a:fld id="{5EAE0AE4-86BE-482F-83C6-91C08F2A88BE}" type="datetimeFigureOut">
              <a:rPr lang="en-US"/>
              <a:pPr>
                <a:defRPr/>
              </a:pPr>
              <a:t>2/6/2020</a:t>
            </a:fld>
            <a:endParaRPr lang="en-US" dirty="0"/>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fontAlgn="auto">
              <a:spcBef>
                <a:spcPts val="0"/>
              </a:spcBef>
              <a:spcAft>
                <a:spcPts val="0"/>
              </a:spcAft>
              <a:defRPr sz="1200">
                <a:solidFill>
                  <a:schemeClr val="tx1">
                    <a:lumMod val="65000"/>
                    <a:lumOff val="35000"/>
                  </a:schemeClr>
                </a:solidFill>
                <a:latin typeface="Century Gothic" pitchFamily="34" charset="0"/>
              </a:defRPr>
            </a:lvl1pPr>
          </a:lstStyle>
          <a:p>
            <a:pPr>
              <a:defRPr/>
            </a:pPr>
            <a:endParaRPr lang="en-US" dirty="0"/>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fontAlgn="auto">
              <a:spcBef>
                <a:spcPts val="0"/>
              </a:spcBef>
              <a:spcAft>
                <a:spcPts val="0"/>
              </a:spcAft>
              <a:defRPr sz="1200" smtClean="0">
                <a:solidFill>
                  <a:schemeClr val="tx1">
                    <a:lumMod val="65000"/>
                    <a:lumOff val="35000"/>
                  </a:schemeClr>
                </a:solidFill>
                <a:latin typeface="Century Gothic" pitchFamily="34" charset="0"/>
              </a:defRPr>
            </a:lvl1pPr>
          </a:lstStyle>
          <a:p>
            <a:pPr>
              <a:defRPr/>
            </a:pPr>
            <a:fld id="{8929D80E-DDD8-41FF-8423-2B42D4419D8B}" type="slidenum">
              <a:rPr lang="en-US"/>
              <a:pPr>
                <a:defRPr/>
              </a:pPr>
              <a:t>‹#›</a:t>
            </a:fld>
            <a:endParaRPr lang="en-US" dirty="0"/>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 bg1="dk1" tx1="lt1" bg2="dk2" tx2="lt2" accent1="accent1" accent2="accent2" accent3="accent3" accent4="accent4" accent5="accent5" accent6="accent6" hlink="hlink" folHlink="folHlink"/>
  <p:sldLayoutIdLst>
    <p:sldLayoutId id="2147483695" r:id="rId1"/>
    <p:sldLayoutId id="2147483694" r:id="rId2"/>
    <p:sldLayoutId id="2147483696" r:id="rId3"/>
    <p:sldLayoutId id="2147483693" r:id="rId4"/>
    <p:sldLayoutId id="2147483692" r:id="rId5"/>
    <p:sldLayoutId id="2147483691" r:id="rId6"/>
    <p:sldLayoutId id="2147483690" r:id="rId7"/>
    <p:sldLayoutId id="2147483689" r:id="rId8"/>
    <p:sldLayoutId id="2147483688" r:id="rId9"/>
    <p:sldLayoutId id="2147483687" r:id="rId10"/>
    <p:sldLayoutId id="2147483686" r:id="rId11"/>
  </p:sldLayoutIdLst>
  <p:txStyles>
    <p:titleStyle>
      <a:lvl1pPr algn="ctr" rtl="0" fontAlgn="base">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fontAlgn="base">
        <a:lnSpc>
          <a:spcPts val="5800"/>
        </a:lnSpc>
        <a:spcBef>
          <a:spcPct val="0"/>
        </a:spcBef>
        <a:spcAft>
          <a:spcPct val="0"/>
        </a:spcAft>
        <a:defRPr sz="5400">
          <a:solidFill>
            <a:schemeClr val="tx2"/>
          </a:solidFill>
          <a:latin typeface="Palatino Linotype" pitchFamily="18" charset="0"/>
        </a:defRPr>
      </a:lvl2pPr>
      <a:lvl3pPr algn="ctr" rtl="0" fontAlgn="base">
        <a:lnSpc>
          <a:spcPts val="5800"/>
        </a:lnSpc>
        <a:spcBef>
          <a:spcPct val="0"/>
        </a:spcBef>
        <a:spcAft>
          <a:spcPct val="0"/>
        </a:spcAft>
        <a:defRPr sz="5400">
          <a:solidFill>
            <a:schemeClr val="tx2"/>
          </a:solidFill>
          <a:latin typeface="Palatino Linotype" pitchFamily="18" charset="0"/>
        </a:defRPr>
      </a:lvl3pPr>
      <a:lvl4pPr algn="ctr" rtl="0" fontAlgn="base">
        <a:lnSpc>
          <a:spcPts val="5800"/>
        </a:lnSpc>
        <a:spcBef>
          <a:spcPct val="0"/>
        </a:spcBef>
        <a:spcAft>
          <a:spcPct val="0"/>
        </a:spcAft>
        <a:defRPr sz="5400">
          <a:solidFill>
            <a:schemeClr val="tx2"/>
          </a:solidFill>
          <a:latin typeface="Palatino Linotype" pitchFamily="18" charset="0"/>
        </a:defRPr>
      </a:lvl4pPr>
      <a:lvl5pPr algn="ctr" rtl="0" fontAlgn="base">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fontAlgn="base">
        <a:spcBef>
          <a:spcPct val="20000"/>
        </a:spcBef>
        <a:spcAft>
          <a:spcPct val="0"/>
        </a:spcAft>
        <a:buFont typeface="Arial" charset="0"/>
        <a:buChar char="•"/>
        <a:defRPr sz="2400" kern="1200">
          <a:solidFill>
            <a:srgbClr val="FFFFFF"/>
          </a:solidFill>
          <a:latin typeface="+mj-lt"/>
          <a:ea typeface="+mn-ea"/>
          <a:cs typeface="+mn-cs"/>
        </a:defRPr>
      </a:lvl1pPr>
      <a:lvl2pPr marL="742950" indent="-285750" algn="l" rtl="0" fontAlgn="base">
        <a:spcBef>
          <a:spcPct val="20000"/>
        </a:spcBef>
        <a:spcAft>
          <a:spcPct val="0"/>
        </a:spcAft>
        <a:buFont typeface="Courier New" pitchFamily="49" charset="0"/>
        <a:buChar char="o"/>
        <a:defRPr sz="1600" kern="1200">
          <a:solidFill>
            <a:srgbClr val="FFFFFF"/>
          </a:solidFill>
          <a:latin typeface="+mj-lt"/>
          <a:ea typeface="+mn-ea"/>
          <a:cs typeface="+mn-cs"/>
        </a:defRPr>
      </a:lvl2pPr>
      <a:lvl3pPr marL="1143000" indent="-228600" algn="l" rtl="0" fontAlgn="base">
        <a:spcBef>
          <a:spcPct val="20000"/>
        </a:spcBef>
        <a:spcAft>
          <a:spcPct val="0"/>
        </a:spcAft>
        <a:buFont typeface="Arial" charset="0"/>
        <a:buChar char="•"/>
        <a:defRPr sz="1600" kern="1200">
          <a:solidFill>
            <a:srgbClr val="FFFFFF"/>
          </a:solidFill>
          <a:latin typeface="+mj-lt"/>
          <a:ea typeface="+mn-ea"/>
          <a:cs typeface="+mn-cs"/>
        </a:defRPr>
      </a:lvl3pPr>
      <a:lvl4pPr marL="1600200" indent="-228600" algn="l" rtl="0" fontAlgn="base">
        <a:spcBef>
          <a:spcPct val="20000"/>
        </a:spcBef>
        <a:spcAft>
          <a:spcPct val="0"/>
        </a:spcAft>
        <a:buFont typeface="Courier New" pitchFamily="49" charset="0"/>
        <a:buChar char="o"/>
        <a:defRPr sz="1600" kern="1200">
          <a:solidFill>
            <a:srgbClr val="FFFFFF"/>
          </a:solidFill>
          <a:latin typeface="+mj-lt"/>
          <a:ea typeface="+mn-ea"/>
          <a:cs typeface="+mn-cs"/>
        </a:defRPr>
      </a:lvl4pPr>
      <a:lvl5pPr marL="2057400" indent="-228600" algn="l" rtl="0" fontAlgn="base">
        <a:spcBef>
          <a:spcPct val="20000"/>
        </a:spcBef>
        <a:spcAft>
          <a:spcPct val="0"/>
        </a:spcAft>
        <a:buFont typeface="Arial" charset="0"/>
        <a:buChar char="•"/>
        <a:defRPr sz="1600" kern="1200">
          <a:solidFill>
            <a:srgbClr val="FFFFF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4/relationships/chartEx" Target="../charts/chartEx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7772400" cy="1590675"/>
          </a:xfrm>
        </p:spPr>
        <p:txBody>
          <a:bodyPr/>
          <a:lstStyle/>
          <a:p>
            <a:pPr fontAlgn="auto">
              <a:spcAft>
                <a:spcPts val="0"/>
              </a:spcAft>
              <a:defRPr/>
            </a:pPr>
            <a:r>
              <a:rPr lang="en-US" sz="4500" dirty="0">
                <a:latin typeface="Calibri" panose="020F0502020204030204" pitchFamily="34" charset="0"/>
                <a:cs typeface="Calibri" panose="020F0502020204030204" pitchFamily="34" charset="0"/>
              </a:rPr>
              <a:t>Magnetic Resonance Imaging of Biopsy Proven Benign and Malignant Pulmonary Nodules.</a:t>
            </a:r>
            <a:endParaRPr sz="4500" dirty="0">
              <a:latin typeface="Calibri" panose="020F0502020204030204" pitchFamily="34" charset="0"/>
              <a:cs typeface="Calibri" panose="020F0502020204030204" pitchFamily="34" charset="0"/>
            </a:endParaRPr>
          </a:p>
        </p:txBody>
      </p:sp>
      <p:sp>
        <p:nvSpPr>
          <p:cNvPr id="4" name="Rectangle 3"/>
          <p:cNvSpPr/>
          <p:nvPr/>
        </p:nvSpPr>
        <p:spPr>
          <a:xfrm>
            <a:off x="0" y="0"/>
            <a:ext cx="9144000" cy="6858000"/>
          </a:xfrm>
          <a:prstGeom prst="rect">
            <a:avLst/>
          </a:prstGeom>
          <a:noFill/>
          <a:ln w="28575">
            <a:solidFill>
              <a:schemeClr val="tx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EC90-E944-4480-8D80-8CB5CCA786A4}"/>
              </a:ext>
            </a:extLst>
          </p:cNvPr>
          <p:cNvSpPr>
            <a:spLocks noGrp="1"/>
          </p:cNvSpPr>
          <p:nvPr>
            <p:ph type="title"/>
          </p:nvPr>
        </p:nvSpPr>
        <p:spPr>
          <a:xfrm>
            <a:off x="818356" y="-304800"/>
            <a:ext cx="7507287" cy="1438275"/>
          </a:xfrm>
        </p:spPr>
        <p:txBody>
          <a:bodyPr/>
          <a:lstStyle/>
          <a:p>
            <a:r>
              <a:rPr lang="en-US" sz="4500" dirty="0">
                <a:latin typeface="Calibri" panose="020F0502020204030204" pitchFamily="34" charset="0"/>
                <a:cs typeface="Calibri" panose="020F0502020204030204" pitchFamily="34" charset="0"/>
              </a:rPr>
              <a:t>Multivariate Regression Model</a:t>
            </a:r>
          </a:p>
        </p:txBody>
      </p:sp>
      <p:sp>
        <p:nvSpPr>
          <p:cNvPr id="3" name="Text Placeholder 2">
            <a:extLst>
              <a:ext uri="{FF2B5EF4-FFF2-40B4-BE49-F238E27FC236}">
                <a16:creationId xmlns:a16="http://schemas.microsoft.com/office/drawing/2014/main" id="{DC8A0DEB-9C92-49C3-980A-80581462DD5D}"/>
              </a:ext>
            </a:extLst>
          </p:cNvPr>
          <p:cNvSpPr>
            <a:spLocks noGrp="1"/>
          </p:cNvSpPr>
          <p:nvPr>
            <p:ph type="body" idx="1"/>
          </p:nvPr>
        </p:nvSpPr>
        <p:spPr>
          <a:xfrm>
            <a:off x="818356" y="1819274"/>
            <a:ext cx="7278688" cy="3219451"/>
          </a:xfrm>
        </p:spPr>
        <p:txBody>
          <a:bodyPr>
            <a:normAutofit fontScale="55000" lnSpcReduction="20000"/>
          </a:bodyPr>
          <a:lstStyle/>
          <a:p>
            <a:r>
              <a:rPr lang="en-US" dirty="0"/>
              <a:t>A multivariable logistic regression model with stepwise selection identified:</a:t>
            </a:r>
          </a:p>
          <a:p>
            <a:endParaRPr lang="en-US" dirty="0"/>
          </a:p>
          <a:p>
            <a:pPr marL="742950" indent="-742950">
              <a:buAutoNum type="arabicPeriod"/>
            </a:pPr>
            <a:r>
              <a:rPr lang="en-US" dirty="0"/>
              <a:t>Diffusion (p=0.011),</a:t>
            </a:r>
          </a:p>
          <a:p>
            <a:r>
              <a:rPr lang="en-US" dirty="0"/>
              <a:t> </a:t>
            </a:r>
          </a:p>
          <a:p>
            <a:r>
              <a:rPr lang="en-US" dirty="0"/>
              <a:t>2. Nodule-to-muscle ratio of </a:t>
            </a:r>
            <a:r>
              <a:rPr lang="en-US" dirty="0" err="1"/>
              <a:t>precontrast</a:t>
            </a:r>
            <a:r>
              <a:rPr lang="en-US" dirty="0"/>
              <a:t> T1 VIBE (p=0.01)</a:t>
            </a:r>
          </a:p>
          <a:p>
            <a:r>
              <a:rPr lang="en-US" dirty="0"/>
              <a:t> </a:t>
            </a:r>
          </a:p>
          <a:p>
            <a:pPr marL="742950" indent="-742950">
              <a:buAutoNum type="arabicPeriod"/>
            </a:pPr>
            <a:endParaRPr lang="en-US" dirty="0"/>
          </a:p>
          <a:p>
            <a:r>
              <a:rPr lang="en-US" dirty="0"/>
              <a:t>3. Nodule-to-muscle ratio of T2 SPAIR (p=0.051) as predictors of malignancy.  </a:t>
            </a:r>
          </a:p>
          <a:p>
            <a:endParaRPr lang="en-US" dirty="0"/>
          </a:p>
        </p:txBody>
      </p:sp>
    </p:spTree>
    <p:extLst>
      <p:ext uri="{BB962C8B-B14F-4D97-AF65-F5344CB8AC3E}">
        <p14:creationId xmlns:p14="http://schemas.microsoft.com/office/powerpoint/2010/main" val="3280174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CE717D-E155-4F09-B9CF-4654E8320FF2}"/>
              </a:ext>
            </a:extLst>
          </p:cNvPr>
          <p:cNvSpPr>
            <a:spLocks noGrp="1"/>
          </p:cNvSpPr>
          <p:nvPr>
            <p:ph type="body" idx="1"/>
          </p:nvPr>
        </p:nvSpPr>
        <p:spPr>
          <a:xfrm>
            <a:off x="685800" y="43770"/>
            <a:ext cx="7772400" cy="1131887"/>
          </a:xfrm>
        </p:spPr>
        <p:txBody>
          <a:bodyPr/>
          <a:lstStyle/>
          <a:p>
            <a:r>
              <a:rPr lang="en-US" dirty="0"/>
              <a:t>ROC Curves for MCR Model</a:t>
            </a:r>
          </a:p>
        </p:txBody>
      </p:sp>
      <p:pic>
        <p:nvPicPr>
          <p:cNvPr id="6" name="Picture 5" descr="ROC Curves for Comparisons">
            <a:extLst>
              <a:ext uri="{FF2B5EF4-FFF2-40B4-BE49-F238E27FC236}">
                <a16:creationId xmlns:a16="http://schemas.microsoft.com/office/drawing/2014/main" id="{C13EA978-F0E9-4F0B-9A54-AACD7B7CF9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131887"/>
            <a:ext cx="6172200" cy="5486400"/>
          </a:xfrm>
          <a:prstGeom prst="rect">
            <a:avLst/>
          </a:prstGeom>
          <a:noFill/>
          <a:ln>
            <a:noFill/>
          </a:ln>
        </p:spPr>
      </p:pic>
    </p:spTree>
    <p:extLst>
      <p:ext uri="{BB962C8B-B14F-4D97-AF65-F5344CB8AC3E}">
        <p14:creationId xmlns:p14="http://schemas.microsoft.com/office/powerpoint/2010/main" val="2421970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48E97-3A30-41C3-95B9-0265350BEA2E}"/>
              </a:ext>
            </a:extLst>
          </p:cNvPr>
          <p:cNvSpPr>
            <a:spLocks noGrp="1"/>
          </p:cNvSpPr>
          <p:nvPr>
            <p:ph type="title"/>
          </p:nvPr>
        </p:nvSpPr>
        <p:spPr>
          <a:xfrm>
            <a:off x="894556" y="304800"/>
            <a:ext cx="7354887" cy="1438275"/>
          </a:xfrm>
        </p:spPr>
        <p:txBody>
          <a:bodyPr/>
          <a:lstStyle/>
          <a:p>
            <a:r>
              <a:rPr lang="en-US" dirty="0"/>
              <a:t>Case 1</a:t>
            </a:r>
          </a:p>
        </p:txBody>
      </p:sp>
      <p:sp>
        <p:nvSpPr>
          <p:cNvPr id="4" name="Text Placeholder 2">
            <a:extLst>
              <a:ext uri="{FF2B5EF4-FFF2-40B4-BE49-F238E27FC236}">
                <a16:creationId xmlns:a16="http://schemas.microsoft.com/office/drawing/2014/main" id="{F6018EA4-10CC-4183-BBCF-EB609083AC28}"/>
              </a:ext>
            </a:extLst>
          </p:cNvPr>
          <p:cNvSpPr>
            <a:spLocks noGrp="1"/>
          </p:cNvSpPr>
          <p:nvPr>
            <p:ph type="body" idx="1"/>
          </p:nvPr>
        </p:nvSpPr>
        <p:spPr>
          <a:xfrm>
            <a:off x="722313" y="2362200"/>
            <a:ext cx="7278688" cy="3219451"/>
          </a:xfrm>
        </p:spPr>
        <p:txBody>
          <a:bodyPr>
            <a:normAutofit/>
          </a:bodyPr>
          <a:lstStyle/>
          <a:p>
            <a:r>
              <a:rPr lang="en-US" dirty="0"/>
              <a:t>46 years old male, weight loss, muscle weakness. Left upper pulmonary nodules noted on Chest X-ray. </a:t>
            </a:r>
          </a:p>
        </p:txBody>
      </p:sp>
    </p:spTree>
    <p:extLst>
      <p:ext uri="{BB962C8B-B14F-4D97-AF65-F5344CB8AC3E}">
        <p14:creationId xmlns:p14="http://schemas.microsoft.com/office/powerpoint/2010/main" val="2907958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C8B2BF7B-5AD5-4AC4-9B47-F317B1B54F20}"/>
              </a:ext>
            </a:extLst>
          </p:cNvPr>
          <p:cNvPicPr>
            <a:picLocks noChangeAspect="1"/>
          </p:cNvPicPr>
          <p:nvPr/>
        </p:nvPicPr>
        <p:blipFill rotWithShape="1">
          <a:blip r:embed="rId2">
            <a:extLst>
              <a:ext uri="{28A0092B-C50C-407E-A947-70E740481C1C}">
                <a14:useLocalDpi xmlns:a14="http://schemas.microsoft.com/office/drawing/2010/main" val="0"/>
              </a:ext>
            </a:extLst>
          </a:blip>
          <a:srcRect l="41684" t="15556" r="25768" b="22221"/>
          <a:stretch/>
        </p:blipFill>
        <p:spPr>
          <a:xfrm>
            <a:off x="308031" y="122629"/>
            <a:ext cx="2032001" cy="3388659"/>
          </a:xfrm>
          <a:prstGeom prst="rect">
            <a:avLst/>
          </a:prstGeom>
        </p:spPr>
      </p:pic>
      <p:pic>
        <p:nvPicPr>
          <p:cNvPr id="7" name="Picture 6" descr="A picture containing animal, indoor, photo, cake&#10;&#10;Description automatically generated">
            <a:extLst>
              <a:ext uri="{FF2B5EF4-FFF2-40B4-BE49-F238E27FC236}">
                <a16:creationId xmlns:a16="http://schemas.microsoft.com/office/drawing/2014/main" id="{F2F21721-EB44-4D84-8A4E-2936E2ADAA39}"/>
              </a:ext>
            </a:extLst>
          </p:cNvPr>
          <p:cNvPicPr>
            <a:picLocks noChangeAspect="1"/>
          </p:cNvPicPr>
          <p:nvPr/>
        </p:nvPicPr>
        <p:blipFill rotWithShape="1">
          <a:blip r:embed="rId3">
            <a:extLst>
              <a:ext uri="{28A0092B-C50C-407E-A947-70E740481C1C}">
                <a14:useLocalDpi xmlns:a14="http://schemas.microsoft.com/office/drawing/2010/main" val="0"/>
              </a:ext>
            </a:extLst>
          </a:blip>
          <a:srcRect l="46773" t="14444" r="18752" b="20000"/>
          <a:stretch/>
        </p:blipFill>
        <p:spPr>
          <a:xfrm>
            <a:off x="2406396" y="107184"/>
            <a:ext cx="2032001" cy="3404104"/>
          </a:xfrm>
          <a:prstGeom prst="rect">
            <a:avLst/>
          </a:prstGeom>
        </p:spPr>
      </p:pic>
      <p:sp>
        <p:nvSpPr>
          <p:cNvPr id="8" name="Rectangle 7">
            <a:extLst>
              <a:ext uri="{FF2B5EF4-FFF2-40B4-BE49-F238E27FC236}">
                <a16:creationId xmlns:a16="http://schemas.microsoft.com/office/drawing/2014/main" id="{369AC723-D912-4601-9A49-19DB92E165BA}"/>
              </a:ext>
            </a:extLst>
          </p:cNvPr>
          <p:cNvSpPr/>
          <p:nvPr/>
        </p:nvSpPr>
        <p:spPr>
          <a:xfrm>
            <a:off x="1878637" y="122629"/>
            <a:ext cx="453970" cy="369332"/>
          </a:xfrm>
          <a:prstGeom prst="rect">
            <a:avLst/>
          </a:prstGeom>
        </p:spPr>
        <p:txBody>
          <a:bodyPr wrap="none">
            <a:spAutoFit/>
          </a:bodyPr>
          <a:lstStyle/>
          <a:p>
            <a:r>
              <a:rPr lang="en-US" dirty="0"/>
              <a:t>T1</a:t>
            </a:r>
          </a:p>
        </p:txBody>
      </p:sp>
      <p:sp>
        <p:nvSpPr>
          <p:cNvPr id="9" name="Rectangle 8">
            <a:extLst>
              <a:ext uri="{FF2B5EF4-FFF2-40B4-BE49-F238E27FC236}">
                <a16:creationId xmlns:a16="http://schemas.microsoft.com/office/drawing/2014/main" id="{DDF25DDD-6579-4B20-9C3F-99F80CC5D7D6}"/>
              </a:ext>
            </a:extLst>
          </p:cNvPr>
          <p:cNvSpPr/>
          <p:nvPr/>
        </p:nvSpPr>
        <p:spPr>
          <a:xfrm>
            <a:off x="3226917" y="107184"/>
            <a:ext cx="1197764" cy="369332"/>
          </a:xfrm>
          <a:prstGeom prst="rect">
            <a:avLst/>
          </a:prstGeom>
        </p:spPr>
        <p:txBody>
          <a:bodyPr wrap="none">
            <a:spAutoFit/>
          </a:bodyPr>
          <a:lstStyle/>
          <a:p>
            <a:r>
              <a:rPr lang="en-US" dirty="0"/>
              <a:t>T1 </a:t>
            </a:r>
            <a:r>
              <a:rPr lang="en-US" dirty="0" err="1"/>
              <a:t>FatSat</a:t>
            </a:r>
            <a:endParaRPr lang="en-US" dirty="0"/>
          </a:p>
        </p:txBody>
      </p:sp>
      <p:pic>
        <p:nvPicPr>
          <p:cNvPr id="11" name="Picture 10" descr="A picture containing indoor, small, sitting, photo&#10;&#10;Description automatically generated">
            <a:extLst>
              <a:ext uri="{FF2B5EF4-FFF2-40B4-BE49-F238E27FC236}">
                <a16:creationId xmlns:a16="http://schemas.microsoft.com/office/drawing/2014/main" id="{A7D56CAC-4C99-4B64-82C3-5376A2528D05}"/>
              </a:ext>
            </a:extLst>
          </p:cNvPr>
          <p:cNvPicPr>
            <a:picLocks noChangeAspect="1"/>
          </p:cNvPicPr>
          <p:nvPr/>
        </p:nvPicPr>
        <p:blipFill rotWithShape="1">
          <a:blip r:embed="rId4">
            <a:extLst>
              <a:ext uri="{28A0092B-C50C-407E-A947-70E740481C1C}">
                <a14:useLocalDpi xmlns:a14="http://schemas.microsoft.com/office/drawing/2010/main" val="0"/>
              </a:ext>
            </a:extLst>
          </a:blip>
          <a:srcRect l="42272" t="8092" r="21662" b="34931"/>
          <a:stretch/>
        </p:blipFill>
        <p:spPr>
          <a:xfrm>
            <a:off x="4462781" y="122628"/>
            <a:ext cx="2362202" cy="3260461"/>
          </a:xfrm>
          <a:prstGeom prst="rect">
            <a:avLst/>
          </a:prstGeom>
        </p:spPr>
      </p:pic>
      <p:sp>
        <p:nvSpPr>
          <p:cNvPr id="12" name="Rectangle 11">
            <a:extLst>
              <a:ext uri="{FF2B5EF4-FFF2-40B4-BE49-F238E27FC236}">
                <a16:creationId xmlns:a16="http://schemas.microsoft.com/office/drawing/2014/main" id="{D6FAFC8A-7A8C-40E0-96F3-CE206F553E97}"/>
              </a:ext>
            </a:extLst>
          </p:cNvPr>
          <p:cNvSpPr/>
          <p:nvPr/>
        </p:nvSpPr>
        <p:spPr>
          <a:xfrm>
            <a:off x="6371013" y="107184"/>
            <a:ext cx="453970" cy="369332"/>
          </a:xfrm>
          <a:prstGeom prst="rect">
            <a:avLst/>
          </a:prstGeom>
        </p:spPr>
        <p:txBody>
          <a:bodyPr wrap="none">
            <a:spAutoFit/>
          </a:bodyPr>
          <a:lstStyle/>
          <a:p>
            <a:r>
              <a:rPr lang="en-US" dirty="0"/>
              <a:t>T2</a:t>
            </a:r>
          </a:p>
        </p:txBody>
      </p:sp>
      <p:pic>
        <p:nvPicPr>
          <p:cNvPr id="16" name="Picture 15" descr="A picture containing animal, black, sitting, white&#10;&#10;Description automatically generated">
            <a:extLst>
              <a:ext uri="{FF2B5EF4-FFF2-40B4-BE49-F238E27FC236}">
                <a16:creationId xmlns:a16="http://schemas.microsoft.com/office/drawing/2014/main" id="{CCBA3A2D-7553-4D73-B5DB-8DD8871411A5}"/>
              </a:ext>
            </a:extLst>
          </p:cNvPr>
          <p:cNvPicPr>
            <a:picLocks noChangeAspect="1"/>
          </p:cNvPicPr>
          <p:nvPr/>
        </p:nvPicPr>
        <p:blipFill rotWithShape="1">
          <a:blip r:embed="rId5">
            <a:extLst>
              <a:ext uri="{28A0092B-C50C-407E-A947-70E740481C1C}">
                <a14:useLocalDpi xmlns:a14="http://schemas.microsoft.com/office/drawing/2010/main" val="0"/>
              </a:ext>
            </a:extLst>
          </a:blip>
          <a:srcRect l="37156" t="16470" r="20486" b="12431"/>
          <a:stretch/>
        </p:blipFill>
        <p:spPr>
          <a:xfrm>
            <a:off x="6849367" y="107184"/>
            <a:ext cx="2164077" cy="3275906"/>
          </a:xfrm>
          <a:prstGeom prst="rect">
            <a:avLst/>
          </a:prstGeom>
        </p:spPr>
      </p:pic>
      <p:sp>
        <p:nvSpPr>
          <p:cNvPr id="17" name="Rectangle 16">
            <a:extLst>
              <a:ext uri="{FF2B5EF4-FFF2-40B4-BE49-F238E27FC236}">
                <a16:creationId xmlns:a16="http://schemas.microsoft.com/office/drawing/2014/main" id="{4FD48140-BDC8-419E-858B-67AE7382A687}"/>
              </a:ext>
            </a:extLst>
          </p:cNvPr>
          <p:cNvSpPr/>
          <p:nvPr/>
        </p:nvSpPr>
        <p:spPr>
          <a:xfrm>
            <a:off x="8153400" y="107184"/>
            <a:ext cx="860044" cy="369332"/>
          </a:xfrm>
          <a:prstGeom prst="rect">
            <a:avLst/>
          </a:prstGeom>
        </p:spPr>
        <p:txBody>
          <a:bodyPr wrap="none">
            <a:spAutoFit/>
          </a:bodyPr>
          <a:lstStyle/>
          <a:p>
            <a:r>
              <a:rPr lang="en-US" dirty="0"/>
              <a:t>SPAIR</a:t>
            </a:r>
          </a:p>
        </p:txBody>
      </p:sp>
      <p:pic>
        <p:nvPicPr>
          <p:cNvPr id="10" name="Picture 9" descr="A picture containing animal, cake, indoor, chocolate&#10;&#10;Description automatically generated">
            <a:extLst>
              <a:ext uri="{FF2B5EF4-FFF2-40B4-BE49-F238E27FC236}">
                <a16:creationId xmlns:a16="http://schemas.microsoft.com/office/drawing/2014/main" id="{CCAB0782-C726-4C72-BD99-C3C4C92D1A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938" t="12245" r="17600" b="20408"/>
          <a:stretch/>
        </p:blipFill>
        <p:spPr>
          <a:xfrm>
            <a:off x="1346592" y="3740915"/>
            <a:ext cx="2281042" cy="3022600"/>
          </a:xfrm>
          <a:prstGeom prst="rect">
            <a:avLst/>
          </a:prstGeom>
        </p:spPr>
      </p:pic>
      <p:pic>
        <p:nvPicPr>
          <p:cNvPr id="13" name="Picture 12" descr="A picture containing animal, mammal, priest&#10;&#10;Description automatically generated">
            <a:extLst>
              <a:ext uri="{FF2B5EF4-FFF2-40B4-BE49-F238E27FC236}">
                <a16:creationId xmlns:a16="http://schemas.microsoft.com/office/drawing/2014/main" id="{ED18F42F-C876-4C47-99EB-B9B4567FA8A4}"/>
              </a:ext>
            </a:extLst>
          </p:cNvPr>
          <p:cNvPicPr>
            <a:picLocks noChangeAspect="1"/>
          </p:cNvPicPr>
          <p:nvPr/>
        </p:nvPicPr>
        <p:blipFill rotWithShape="1">
          <a:blip r:embed="rId7">
            <a:extLst>
              <a:ext uri="{28A0092B-C50C-407E-A947-70E740481C1C}">
                <a14:useLocalDpi xmlns:a14="http://schemas.microsoft.com/office/drawing/2010/main" val="0"/>
              </a:ext>
            </a:extLst>
          </a:blip>
          <a:srcRect l="37507" t="12096" r="22135" b="18791"/>
          <a:stretch/>
        </p:blipFill>
        <p:spPr>
          <a:xfrm>
            <a:off x="3669310" y="3715515"/>
            <a:ext cx="2211706" cy="3048000"/>
          </a:xfrm>
          <a:prstGeom prst="rect">
            <a:avLst/>
          </a:prstGeom>
        </p:spPr>
      </p:pic>
      <p:pic>
        <p:nvPicPr>
          <p:cNvPr id="14" name="Picture 13" descr="A picture containing animal, bird, eaten, flying&#10;&#10;Description automatically generated">
            <a:extLst>
              <a:ext uri="{FF2B5EF4-FFF2-40B4-BE49-F238E27FC236}">
                <a16:creationId xmlns:a16="http://schemas.microsoft.com/office/drawing/2014/main" id="{73F5283A-4BC8-4AB6-9DD6-EEB74AFF2794}"/>
              </a:ext>
            </a:extLst>
          </p:cNvPr>
          <p:cNvPicPr>
            <a:picLocks noChangeAspect="1"/>
          </p:cNvPicPr>
          <p:nvPr/>
        </p:nvPicPr>
        <p:blipFill rotWithShape="1">
          <a:blip r:embed="rId8">
            <a:extLst>
              <a:ext uri="{28A0092B-C50C-407E-A947-70E740481C1C}">
                <a14:useLocalDpi xmlns:a14="http://schemas.microsoft.com/office/drawing/2010/main" val="0"/>
              </a:ext>
            </a:extLst>
          </a:blip>
          <a:srcRect l="38087" t="3452" r="22655" b="25576"/>
          <a:stretch/>
        </p:blipFill>
        <p:spPr>
          <a:xfrm>
            <a:off x="5881016" y="3713369"/>
            <a:ext cx="2130252" cy="3052293"/>
          </a:xfrm>
          <a:prstGeom prst="rect">
            <a:avLst/>
          </a:prstGeom>
        </p:spPr>
      </p:pic>
      <p:sp>
        <p:nvSpPr>
          <p:cNvPr id="15" name="Rectangle 14">
            <a:extLst>
              <a:ext uri="{FF2B5EF4-FFF2-40B4-BE49-F238E27FC236}">
                <a16:creationId xmlns:a16="http://schemas.microsoft.com/office/drawing/2014/main" id="{CD9CC066-3065-4B69-9175-9AF5B9EB35F3}"/>
              </a:ext>
            </a:extLst>
          </p:cNvPr>
          <p:cNvSpPr/>
          <p:nvPr/>
        </p:nvSpPr>
        <p:spPr>
          <a:xfrm>
            <a:off x="2647879" y="3796922"/>
            <a:ext cx="979755" cy="369332"/>
          </a:xfrm>
          <a:prstGeom prst="rect">
            <a:avLst/>
          </a:prstGeom>
        </p:spPr>
        <p:txBody>
          <a:bodyPr wrap="none">
            <a:spAutoFit/>
          </a:bodyPr>
          <a:lstStyle/>
          <a:p>
            <a:r>
              <a:rPr lang="en-US" dirty="0"/>
              <a:t>T1 Post</a:t>
            </a:r>
          </a:p>
        </p:txBody>
      </p:sp>
      <p:sp>
        <p:nvSpPr>
          <p:cNvPr id="18" name="Rectangle 17">
            <a:extLst>
              <a:ext uri="{FF2B5EF4-FFF2-40B4-BE49-F238E27FC236}">
                <a16:creationId xmlns:a16="http://schemas.microsoft.com/office/drawing/2014/main" id="{245F67B6-07FD-42CE-B681-B045CCAC4CB7}"/>
              </a:ext>
            </a:extLst>
          </p:cNvPr>
          <p:cNvSpPr/>
          <p:nvPr/>
        </p:nvSpPr>
        <p:spPr>
          <a:xfrm>
            <a:off x="5197454" y="3784222"/>
            <a:ext cx="671979" cy="369332"/>
          </a:xfrm>
          <a:prstGeom prst="rect">
            <a:avLst/>
          </a:prstGeom>
        </p:spPr>
        <p:txBody>
          <a:bodyPr wrap="none">
            <a:spAutoFit/>
          </a:bodyPr>
          <a:lstStyle/>
          <a:p>
            <a:r>
              <a:rPr lang="en-US" dirty="0"/>
              <a:t>ADC</a:t>
            </a:r>
          </a:p>
        </p:txBody>
      </p:sp>
      <p:sp>
        <p:nvSpPr>
          <p:cNvPr id="19" name="Rectangle 18">
            <a:extLst>
              <a:ext uri="{FF2B5EF4-FFF2-40B4-BE49-F238E27FC236}">
                <a16:creationId xmlns:a16="http://schemas.microsoft.com/office/drawing/2014/main" id="{9CA58F0D-8CCD-47BB-A39B-FFCA943BE2A6}"/>
              </a:ext>
            </a:extLst>
          </p:cNvPr>
          <p:cNvSpPr/>
          <p:nvPr/>
        </p:nvSpPr>
        <p:spPr>
          <a:xfrm>
            <a:off x="7011720" y="3784222"/>
            <a:ext cx="1078180" cy="369332"/>
          </a:xfrm>
          <a:prstGeom prst="rect">
            <a:avLst/>
          </a:prstGeom>
        </p:spPr>
        <p:txBody>
          <a:bodyPr wrap="none">
            <a:spAutoFit/>
          </a:bodyPr>
          <a:lstStyle/>
          <a:p>
            <a:r>
              <a:rPr lang="en-US" dirty="0"/>
              <a:t>Diffusion</a:t>
            </a:r>
          </a:p>
        </p:txBody>
      </p:sp>
    </p:spTree>
    <p:extLst>
      <p:ext uri="{BB962C8B-B14F-4D97-AF65-F5344CB8AC3E}">
        <p14:creationId xmlns:p14="http://schemas.microsoft.com/office/powerpoint/2010/main" val="1801925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90C0DA-046F-4022-897B-4268758ED2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48920"/>
            <a:ext cx="4267200" cy="3200400"/>
          </a:xfrm>
          <a:prstGeom prst="rect">
            <a:avLst/>
          </a:prstGeom>
        </p:spPr>
      </p:pic>
      <p:pic>
        <p:nvPicPr>
          <p:cNvPr id="7" name="Picture 6" descr="A close up of a persons face&#10;&#10;Description automatically generated">
            <a:extLst>
              <a:ext uri="{FF2B5EF4-FFF2-40B4-BE49-F238E27FC236}">
                <a16:creationId xmlns:a16="http://schemas.microsoft.com/office/drawing/2014/main" id="{797DCA90-0BB5-41E4-8833-D275732BD4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880" y="198120"/>
            <a:ext cx="4267200" cy="3200400"/>
          </a:xfrm>
          <a:prstGeom prst="rect">
            <a:avLst/>
          </a:prstGeom>
        </p:spPr>
      </p:pic>
      <p:pic>
        <p:nvPicPr>
          <p:cNvPr id="9" name="Picture 8" descr="A picture containing clothing, fabric&#10;&#10;Description automatically generated">
            <a:extLst>
              <a:ext uri="{FF2B5EF4-FFF2-40B4-BE49-F238E27FC236}">
                <a16:creationId xmlns:a16="http://schemas.microsoft.com/office/drawing/2014/main" id="{44DA926C-8630-40B0-B7C9-F4BC8DB74C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03" t="30520" r="18240" b="238"/>
          <a:stretch/>
        </p:blipFill>
        <p:spPr>
          <a:xfrm>
            <a:off x="2209800" y="3474720"/>
            <a:ext cx="4511040" cy="3348686"/>
          </a:xfrm>
          <a:prstGeom prst="rect">
            <a:avLst/>
          </a:prstGeom>
        </p:spPr>
      </p:pic>
      <p:sp>
        <p:nvSpPr>
          <p:cNvPr id="6" name="Rectangle 5">
            <a:extLst>
              <a:ext uri="{FF2B5EF4-FFF2-40B4-BE49-F238E27FC236}">
                <a16:creationId xmlns:a16="http://schemas.microsoft.com/office/drawing/2014/main" id="{86EB9E3B-A103-4B93-8A94-3974C896731C}"/>
              </a:ext>
            </a:extLst>
          </p:cNvPr>
          <p:cNvSpPr/>
          <p:nvPr/>
        </p:nvSpPr>
        <p:spPr>
          <a:xfrm>
            <a:off x="3807656" y="304800"/>
            <a:ext cx="556563" cy="369332"/>
          </a:xfrm>
          <a:prstGeom prst="rect">
            <a:avLst/>
          </a:prstGeom>
        </p:spPr>
        <p:txBody>
          <a:bodyPr wrap="none">
            <a:spAutoFit/>
          </a:bodyPr>
          <a:lstStyle/>
          <a:p>
            <a:r>
              <a:rPr lang="en-US" dirty="0">
                <a:solidFill>
                  <a:schemeClr val="bg1"/>
                </a:solidFill>
              </a:rPr>
              <a:t>20x</a:t>
            </a:r>
          </a:p>
        </p:txBody>
      </p:sp>
      <p:sp>
        <p:nvSpPr>
          <p:cNvPr id="8" name="Rectangle 7">
            <a:extLst>
              <a:ext uri="{FF2B5EF4-FFF2-40B4-BE49-F238E27FC236}">
                <a16:creationId xmlns:a16="http://schemas.microsoft.com/office/drawing/2014/main" id="{2A22F026-3B22-4ED4-9611-1EBE0D556C7B}"/>
              </a:ext>
            </a:extLst>
          </p:cNvPr>
          <p:cNvSpPr/>
          <p:nvPr/>
        </p:nvSpPr>
        <p:spPr>
          <a:xfrm>
            <a:off x="8154397" y="381000"/>
            <a:ext cx="684803" cy="369332"/>
          </a:xfrm>
          <a:prstGeom prst="rect">
            <a:avLst/>
          </a:prstGeom>
        </p:spPr>
        <p:txBody>
          <a:bodyPr wrap="none">
            <a:spAutoFit/>
          </a:bodyPr>
          <a:lstStyle/>
          <a:p>
            <a:r>
              <a:rPr lang="en-US" dirty="0">
                <a:solidFill>
                  <a:schemeClr val="bg1"/>
                </a:solidFill>
              </a:rPr>
              <a:t>100x</a:t>
            </a:r>
          </a:p>
        </p:txBody>
      </p:sp>
      <p:sp>
        <p:nvSpPr>
          <p:cNvPr id="10" name="Rectangle 9">
            <a:extLst>
              <a:ext uri="{FF2B5EF4-FFF2-40B4-BE49-F238E27FC236}">
                <a16:creationId xmlns:a16="http://schemas.microsoft.com/office/drawing/2014/main" id="{BFE8489D-5F4B-470F-97D9-592C514160E9}"/>
              </a:ext>
            </a:extLst>
          </p:cNvPr>
          <p:cNvSpPr/>
          <p:nvPr/>
        </p:nvSpPr>
        <p:spPr>
          <a:xfrm>
            <a:off x="6025877" y="3474720"/>
            <a:ext cx="684803" cy="369332"/>
          </a:xfrm>
          <a:prstGeom prst="rect">
            <a:avLst/>
          </a:prstGeom>
        </p:spPr>
        <p:txBody>
          <a:bodyPr wrap="none">
            <a:spAutoFit/>
          </a:bodyPr>
          <a:lstStyle/>
          <a:p>
            <a:r>
              <a:rPr lang="en-US" dirty="0">
                <a:solidFill>
                  <a:schemeClr val="bg1"/>
                </a:solidFill>
              </a:rPr>
              <a:t>200x</a:t>
            </a:r>
          </a:p>
        </p:txBody>
      </p:sp>
    </p:spTree>
    <p:extLst>
      <p:ext uri="{BB962C8B-B14F-4D97-AF65-F5344CB8AC3E}">
        <p14:creationId xmlns:p14="http://schemas.microsoft.com/office/powerpoint/2010/main" val="3963977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DBA83C-33B8-44C8-97B7-9A7F01539AD6}"/>
              </a:ext>
            </a:extLst>
          </p:cNvPr>
          <p:cNvSpPr>
            <a:spLocks noGrp="1"/>
          </p:cNvSpPr>
          <p:nvPr>
            <p:ph type="body" idx="1"/>
          </p:nvPr>
        </p:nvSpPr>
        <p:spPr>
          <a:xfrm>
            <a:off x="685800" y="457200"/>
            <a:ext cx="7848599" cy="5562599"/>
          </a:xfrm>
        </p:spPr>
        <p:txBody>
          <a:bodyPr>
            <a:normAutofit fontScale="70000" lnSpcReduction="20000"/>
          </a:bodyPr>
          <a:lstStyle/>
          <a:p>
            <a:r>
              <a:rPr lang="en-US" dirty="0"/>
              <a:t>Result: Cocci infection</a:t>
            </a:r>
          </a:p>
          <a:p>
            <a:endParaRPr lang="en-US" dirty="0"/>
          </a:p>
          <a:p>
            <a:r>
              <a:rPr lang="en-US" dirty="0"/>
              <a:t>Radiology: Right upper lobe nodule showing Left upper lobe nodule with intrinsic T1 hyperintensity, T2 </a:t>
            </a:r>
            <a:r>
              <a:rPr lang="en-US" dirty="0" err="1"/>
              <a:t>hypointensity</a:t>
            </a:r>
            <a:r>
              <a:rPr lang="en-US" dirty="0"/>
              <a:t>, no significant contrast enhancement, or diffusion restriction. </a:t>
            </a:r>
          </a:p>
          <a:p>
            <a:endParaRPr lang="en-US" dirty="0"/>
          </a:p>
          <a:p>
            <a:r>
              <a:rPr lang="en-US" dirty="0"/>
              <a:t>Pathology: A solid, well-circumscribed, subpleural granuloma with central necrosis typical of pulmonary coccidioidomycosis. At higher magnification, the mature organism can be identified as a large spherule, ranging in size from 30-100 </a:t>
            </a:r>
            <a:r>
              <a:rPr lang="en-US" dirty="0" err="1"/>
              <a:t>μm</a:t>
            </a:r>
            <a:r>
              <a:rPr lang="en-US" dirty="0"/>
              <a:t>, filled with numerous small endospores. This spherule is associated with several multi-nucleated giant cells.”</a:t>
            </a:r>
          </a:p>
          <a:p>
            <a:endParaRPr lang="en-US" dirty="0"/>
          </a:p>
        </p:txBody>
      </p:sp>
    </p:spTree>
    <p:extLst>
      <p:ext uri="{BB962C8B-B14F-4D97-AF65-F5344CB8AC3E}">
        <p14:creationId xmlns:p14="http://schemas.microsoft.com/office/powerpoint/2010/main" val="517693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46DE-3D14-4B57-BE9F-D87966147C93}"/>
              </a:ext>
            </a:extLst>
          </p:cNvPr>
          <p:cNvSpPr>
            <a:spLocks noGrp="1"/>
          </p:cNvSpPr>
          <p:nvPr>
            <p:ph type="title"/>
          </p:nvPr>
        </p:nvSpPr>
        <p:spPr>
          <a:xfrm>
            <a:off x="747713" y="228600"/>
            <a:ext cx="7583487" cy="1362075"/>
          </a:xfrm>
        </p:spPr>
        <p:txBody>
          <a:bodyPr/>
          <a:lstStyle/>
          <a:p>
            <a:r>
              <a:rPr lang="en-US" dirty="0"/>
              <a:t>Case 2</a:t>
            </a:r>
          </a:p>
        </p:txBody>
      </p:sp>
      <p:sp>
        <p:nvSpPr>
          <p:cNvPr id="3" name="Text Placeholder 2">
            <a:extLst>
              <a:ext uri="{FF2B5EF4-FFF2-40B4-BE49-F238E27FC236}">
                <a16:creationId xmlns:a16="http://schemas.microsoft.com/office/drawing/2014/main" id="{8F6EC301-FFDB-4AD1-A956-EC5146E6835D}"/>
              </a:ext>
            </a:extLst>
          </p:cNvPr>
          <p:cNvSpPr>
            <a:spLocks noGrp="1"/>
          </p:cNvSpPr>
          <p:nvPr>
            <p:ph type="body" idx="1"/>
          </p:nvPr>
        </p:nvSpPr>
        <p:spPr>
          <a:xfrm>
            <a:off x="513556" y="1905000"/>
            <a:ext cx="8116887" cy="2609850"/>
          </a:xfrm>
        </p:spPr>
        <p:txBody>
          <a:bodyPr>
            <a:normAutofit/>
          </a:bodyPr>
          <a:lstStyle/>
          <a:p>
            <a:r>
              <a:rPr lang="en-US" dirty="0"/>
              <a:t>62 years old male with right sided nephrectomy, Abdominal MRI for follow up</a:t>
            </a:r>
          </a:p>
        </p:txBody>
      </p:sp>
    </p:spTree>
    <p:extLst>
      <p:ext uri="{BB962C8B-B14F-4D97-AF65-F5344CB8AC3E}">
        <p14:creationId xmlns:p14="http://schemas.microsoft.com/office/powerpoint/2010/main" val="3387952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hoto, white, cat, old&#10;&#10;Description automatically generated">
            <a:extLst>
              <a:ext uri="{FF2B5EF4-FFF2-40B4-BE49-F238E27FC236}">
                <a16:creationId xmlns:a16="http://schemas.microsoft.com/office/drawing/2014/main" id="{2903A27F-A2DF-4547-ABB7-9E2D247216D7}"/>
              </a:ext>
            </a:extLst>
          </p:cNvPr>
          <p:cNvPicPr>
            <a:picLocks noChangeAspect="1"/>
          </p:cNvPicPr>
          <p:nvPr/>
        </p:nvPicPr>
        <p:blipFill rotWithShape="1">
          <a:blip r:embed="rId2">
            <a:extLst>
              <a:ext uri="{28A0092B-C50C-407E-A947-70E740481C1C}">
                <a14:useLocalDpi xmlns:a14="http://schemas.microsoft.com/office/drawing/2010/main" val="0"/>
              </a:ext>
            </a:extLst>
          </a:blip>
          <a:srcRect l="44863" t="23334" r="10812" b="11110"/>
          <a:stretch/>
        </p:blipFill>
        <p:spPr>
          <a:xfrm>
            <a:off x="0" y="3375565"/>
            <a:ext cx="2180492" cy="3235744"/>
          </a:xfrm>
          <a:prstGeom prst="rect">
            <a:avLst/>
          </a:prstGeom>
        </p:spPr>
      </p:pic>
      <p:pic>
        <p:nvPicPr>
          <p:cNvPr id="7" name="Picture 6" descr="A picture containing animal, sitting, food, black&#10;&#10;Description automatically generated">
            <a:extLst>
              <a:ext uri="{FF2B5EF4-FFF2-40B4-BE49-F238E27FC236}">
                <a16:creationId xmlns:a16="http://schemas.microsoft.com/office/drawing/2014/main" id="{3B183BA0-1901-4998-9889-82FA6B1A855A}"/>
              </a:ext>
            </a:extLst>
          </p:cNvPr>
          <p:cNvPicPr>
            <a:picLocks noChangeAspect="1"/>
          </p:cNvPicPr>
          <p:nvPr/>
        </p:nvPicPr>
        <p:blipFill rotWithShape="1">
          <a:blip r:embed="rId3">
            <a:extLst>
              <a:ext uri="{28A0092B-C50C-407E-A947-70E740481C1C}">
                <a14:useLocalDpi xmlns:a14="http://schemas.microsoft.com/office/drawing/2010/main" val="0"/>
              </a:ext>
            </a:extLst>
          </a:blip>
          <a:srcRect l="51888" t="14444" r="2303" b="9141"/>
          <a:stretch/>
        </p:blipFill>
        <p:spPr>
          <a:xfrm>
            <a:off x="2195732" y="3360325"/>
            <a:ext cx="2180492" cy="3249812"/>
          </a:xfrm>
          <a:prstGeom prst="rect">
            <a:avLst/>
          </a:prstGeom>
        </p:spPr>
      </p:pic>
      <p:pic>
        <p:nvPicPr>
          <p:cNvPr id="8" name="Picture 7" descr="A picture containing black, sitting, white, laying&#10;&#10;Description automatically generated">
            <a:extLst>
              <a:ext uri="{FF2B5EF4-FFF2-40B4-BE49-F238E27FC236}">
                <a16:creationId xmlns:a16="http://schemas.microsoft.com/office/drawing/2014/main" id="{08100299-F7F2-4279-AA6E-B5742BD764E5}"/>
              </a:ext>
            </a:extLst>
          </p:cNvPr>
          <p:cNvPicPr>
            <a:picLocks noChangeAspect="1"/>
          </p:cNvPicPr>
          <p:nvPr/>
        </p:nvPicPr>
        <p:blipFill rotWithShape="1">
          <a:blip r:embed="rId4">
            <a:extLst>
              <a:ext uri="{28A0092B-C50C-407E-A947-70E740481C1C}">
                <a14:useLocalDpi xmlns:a14="http://schemas.microsoft.com/office/drawing/2010/main" val="0"/>
              </a:ext>
            </a:extLst>
          </a:blip>
          <a:srcRect l="45980" t="5386" r="9514" b="28631"/>
          <a:stretch/>
        </p:blipFill>
        <p:spPr>
          <a:xfrm>
            <a:off x="17194" y="125753"/>
            <a:ext cx="2180492" cy="3249812"/>
          </a:xfrm>
          <a:prstGeom prst="rect">
            <a:avLst/>
          </a:prstGeom>
        </p:spPr>
      </p:pic>
      <p:pic>
        <p:nvPicPr>
          <p:cNvPr id="9" name="Picture 8" descr="A picture containing sitting, small, black, table&#10;&#10;Description automatically generated">
            <a:extLst>
              <a:ext uri="{FF2B5EF4-FFF2-40B4-BE49-F238E27FC236}">
                <a16:creationId xmlns:a16="http://schemas.microsoft.com/office/drawing/2014/main" id="{D89F3E85-44A8-4F3A-9956-21F3C2DDC10F}"/>
              </a:ext>
            </a:extLst>
          </p:cNvPr>
          <p:cNvPicPr>
            <a:picLocks noChangeAspect="1"/>
          </p:cNvPicPr>
          <p:nvPr/>
        </p:nvPicPr>
        <p:blipFill rotWithShape="1">
          <a:blip r:embed="rId5">
            <a:extLst>
              <a:ext uri="{28A0092B-C50C-407E-A947-70E740481C1C}">
                <a14:useLocalDpi xmlns:a14="http://schemas.microsoft.com/office/drawing/2010/main" val="0"/>
              </a:ext>
            </a:extLst>
          </a:blip>
          <a:srcRect l="46993" t="17778" r="13599" b="13333"/>
          <a:stretch/>
        </p:blipFill>
        <p:spPr>
          <a:xfrm>
            <a:off x="2216052" y="119179"/>
            <a:ext cx="2194560" cy="3256386"/>
          </a:xfrm>
          <a:prstGeom prst="rect">
            <a:avLst/>
          </a:prstGeom>
        </p:spPr>
      </p:pic>
      <p:sp>
        <p:nvSpPr>
          <p:cNvPr id="11" name="Rectangle 10">
            <a:extLst>
              <a:ext uri="{FF2B5EF4-FFF2-40B4-BE49-F238E27FC236}">
                <a16:creationId xmlns:a16="http://schemas.microsoft.com/office/drawing/2014/main" id="{9A82ECB8-34E1-43CB-9E08-382DF340A400}"/>
              </a:ext>
            </a:extLst>
          </p:cNvPr>
          <p:cNvSpPr/>
          <p:nvPr/>
        </p:nvSpPr>
        <p:spPr>
          <a:xfrm>
            <a:off x="1556394" y="139821"/>
            <a:ext cx="453970" cy="369332"/>
          </a:xfrm>
          <a:prstGeom prst="rect">
            <a:avLst/>
          </a:prstGeom>
        </p:spPr>
        <p:txBody>
          <a:bodyPr wrap="none">
            <a:spAutoFit/>
          </a:bodyPr>
          <a:lstStyle/>
          <a:p>
            <a:r>
              <a:rPr lang="en-US" dirty="0"/>
              <a:t>T2</a:t>
            </a:r>
          </a:p>
        </p:txBody>
      </p:sp>
      <p:sp>
        <p:nvSpPr>
          <p:cNvPr id="12" name="Rectangle 11">
            <a:extLst>
              <a:ext uri="{FF2B5EF4-FFF2-40B4-BE49-F238E27FC236}">
                <a16:creationId xmlns:a16="http://schemas.microsoft.com/office/drawing/2014/main" id="{6DF527F7-8055-4936-ABC9-EF8F755E067A}"/>
              </a:ext>
            </a:extLst>
          </p:cNvPr>
          <p:cNvSpPr/>
          <p:nvPr/>
        </p:nvSpPr>
        <p:spPr>
          <a:xfrm>
            <a:off x="3513343" y="212303"/>
            <a:ext cx="915635" cy="369332"/>
          </a:xfrm>
          <a:prstGeom prst="rect">
            <a:avLst/>
          </a:prstGeom>
        </p:spPr>
        <p:txBody>
          <a:bodyPr wrap="none">
            <a:spAutoFit/>
          </a:bodyPr>
          <a:lstStyle/>
          <a:p>
            <a:r>
              <a:rPr lang="en-US" dirty="0"/>
              <a:t>Arterial</a:t>
            </a:r>
          </a:p>
        </p:txBody>
      </p:sp>
      <p:sp>
        <p:nvSpPr>
          <p:cNvPr id="13" name="Rectangle 12">
            <a:extLst>
              <a:ext uri="{FF2B5EF4-FFF2-40B4-BE49-F238E27FC236}">
                <a16:creationId xmlns:a16="http://schemas.microsoft.com/office/drawing/2014/main" id="{2E93C30D-B8BF-4D98-9989-39940CF0A6FC}"/>
              </a:ext>
            </a:extLst>
          </p:cNvPr>
          <p:cNvSpPr/>
          <p:nvPr/>
        </p:nvSpPr>
        <p:spPr>
          <a:xfrm>
            <a:off x="1054686" y="3482436"/>
            <a:ext cx="1078180" cy="369332"/>
          </a:xfrm>
          <a:prstGeom prst="rect">
            <a:avLst/>
          </a:prstGeom>
        </p:spPr>
        <p:txBody>
          <a:bodyPr wrap="none">
            <a:spAutoFit/>
          </a:bodyPr>
          <a:lstStyle/>
          <a:p>
            <a:r>
              <a:rPr lang="en-US" dirty="0">
                <a:solidFill>
                  <a:schemeClr val="bg1"/>
                </a:solidFill>
              </a:rPr>
              <a:t>Diffusion</a:t>
            </a:r>
          </a:p>
        </p:txBody>
      </p:sp>
      <p:sp>
        <p:nvSpPr>
          <p:cNvPr id="14" name="Rectangle 13">
            <a:extLst>
              <a:ext uri="{FF2B5EF4-FFF2-40B4-BE49-F238E27FC236}">
                <a16:creationId xmlns:a16="http://schemas.microsoft.com/office/drawing/2014/main" id="{53B83E98-B963-4A9C-9130-6F1E039A33A3}"/>
              </a:ext>
            </a:extLst>
          </p:cNvPr>
          <p:cNvSpPr/>
          <p:nvPr/>
        </p:nvSpPr>
        <p:spPr>
          <a:xfrm>
            <a:off x="3697211" y="3482436"/>
            <a:ext cx="671979" cy="369332"/>
          </a:xfrm>
          <a:prstGeom prst="rect">
            <a:avLst/>
          </a:prstGeom>
        </p:spPr>
        <p:txBody>
          <a:bodyPr wrap="none">
            <a:spAutoFit/>
          </a:bodyPr>
          <a:lstStyle/>
          <a:p>
            <a:r>
              <a:rPr lang="en-US" dirty="0"/>
              <a:t>ADC</a:t>
            </a:r>
          </a:p>
        </p:txBody>
      </p:sp>
      <p:sp>
        <p:nvSpPr>
          <p:cNvPr id="19" name="Arrow: Right 18">
            <a:extLst>
              <a:ext uri="{FF2B5EF4-FFF2-40B4-BE49-F238E27FC236}">
                <a16:creationId xmlns:a16="http://schemas.microsoft.com/office/drawing/2014/main" id="{5572EF4D-6FDD-455D-9F3A-49B94DD56437}"/>
              </a:ext>
            </a:extLst>
          </p:cNvPr>
          <p:cNvSpPr/>
          <p:nvPr/>
        </p:nvSpPr>
        <p:spPr>
          <a:xfrm rot="2686636">
            <a:off x="2646516" y="5218776"/>
            <a:ext cx="68580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p>
        </p:txBody>
      </p:sp>
      <p:sp>
        <p:nvSpPr>
          <p:cNvPr id="20" name="Arrow: Right 19">
            <a:extLst>
              <a:ext uri="{FF2B5EF4-FFF2-40B4-BE49-F238E27FC236}">
                <a16:creationId xmlns:a16="http://schemas.microsoft.com/office/drawing/2014/main" id="{9493CF01-29E3-46A4-A7D2-E304E9B58965}"/>
              </a:ext>
            </a:extLst>
          </p:cNvPr>
          <p:cNvSpPr/>
          <p:nvPr/>
        </p:nvSpPr>
        <p:spPr>
          <a:xfrm rot="2686636">
            <a:off x="704165" y="5144802"/>
            <a:ext cx="68580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a:t>
            </a:r>
          </a:p>
        </p:txBody>
      </p:sp>
      <p:sp>
        <p:nvSpPr>
          <p:cNvPr id="21" name="Arrow: Right 20">
            <a:extLst>
              <a:ext uri="{FF2B5EF4-FFF2-40B4-BE49-F238E27FC236}">
                <a16:creationId xmlns:a16="http://schemas.microsoft.com/office/drawing/2014/main" id="{15A19B93-AB93-47BB-A7A3-8055433B9845}"/>
              </a:ext>
            </a:extLst>
          </p:cNvPr>
          <p:cNvSpPr/>
          <p:nvPr/>
        </p:nvSpPr>
        <p:spPr>
          <a:xfrm rot="2686636">
            <a:off x="3170443" y="1761961"/>
            <a:ext cx="68580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p>
        </p:txBody>
      </p:sp>
      <p:sp>
        <p:nvSpPr>
          <p:cNvPr id="22" name="Arrow: Right 21">
            <a:extLst>
              <a:ext uri="{FF2B5EF4-FFF2-40B4-BE49-F238E27FC236}">
                <a16:creationId xmlns:a16="http://schemas.microsoft.com/office/drawing/2014/main" id="{6259E6EF-E6A7-4D05-9CEB-B10F511F9639}"/>
              </a:ext>
            </a:extLst>
          </p:cNvPr>
          <p:cNvSpPr/>
          <p:nvPr/>
        </p:nvSpPr>
        <p:spPr>
          <a:xfrm rot="2686636">
            <a:off x="711785" y="1955730"/>
            <a:ext cx="68580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a:t>
            </a:r>
          </a:p>
        </p:txBody>
      </p:sp>
      <p:pic>
        <p:nvPicPr>
          <p:cNvPr id="23" name="Picture 22" descr="A close up of a flower&#10;&#10;Description automatically generated">
            <a:extLst>
              <a:ext uri="{FF2B5EF4-FFF2-40B4-BE49-F238E27FC236}">
                <a16:creationId xmlns:a16="http://schemas.microsoft.com/office/drawing/2014/main" id="{1ADC90FC-6106-4D3F-A7EF-3E09CA9CB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8877"/>
          <a:stretch/>
        </p:blipFill>
        <p:spPr>
          <a:xfrm>
            <a:off x="5135722" y="135"/>
            <a:ext cx="3627278" cy="3353521"/>
          </a:xfrm>
          <a:prstGeom prst="rect">
            <a:avLst/>
          </a:prstGeom>
        </p:spPr>
      </p:pic>
      <p:pic>
        <p:nvPicPr>
          <p:cNvPr id="24" name="Picture 23" descr="A picture containing flower&#10;&#10;Description automatically generated">
            <a:extLst>
              <a:ext uri="{FF2B5EF4-FFF2-40B4-BE49-F238E27FC236}">
                <a16:creationId xmlns:a16="http://schemas.microsoft.com/office/drawing/2014/main" id="{401EF1BC-5ACA-4D66-B11E-6A469F08AE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6667"/>
          <a:stretch/>
        </p:blipFill>
        <p:spPr>
          <a:xfrm>
            <a:off x="5135722" y="3403600"/>
            <a:ext cx="3627278" cy="3264550"/>
          </a:xfrm>
          <a:prstGeom prst="rect">
            <a:avLst/>
          </a:prstGeom>
        </p:spPr>
      </p:pic>
      <p:sp>
        <p:nvSpPr>
          <p:cNvPr id="16" name="Rectangle 15">
            <a:extLst>
              <a:ext uri="{FF2B5EF4-FFF2-40B4-BE49-F238E27FC236}">
                <a16:creationId xmlns:a16="http://schemas.microsoft.com/office/drawing/2014/main" id="{E83209A1-6AE3-483F-8C2C-ADC93B2BD333}"/>
              </a:ext>
            </a:extLst>
          </p:cNvPr>
          <p:cNvSpPr/>
          <p:nvPr/>
        </p:nvSpPr>
        <p:spPr>
          <a:xfrm>
            <a:off x="7924800" y="3550921"/>
            <a:ext cx="684803" cy="369332"/>
          </a:xfrm>
          <a:prstGeom prst="rect">
            <a:avLst/>
          </a:prstGeom>
        </p:spPr>
        <p:txBody>
          <a:bodyPr wrap="none">
            <a:spAutoFit/>
          </a:bodyPr>
          <a:lstStyle/>
          <a:p>
            <a:r>
              <a:rPr lang="en-US" dirty="0">
                <a:solidFill>
                  <a:schemeClr val="bg1"/>
                </a:solidFill>
              </a:rPr>
              <a:t>200x</a:t>
            </a:r>
          </a:p>
        </p:txBody>
      </p:sp>
      <p:sp>
        <p:nvSpPr>
          <p:cNvPr id="17" name="Rectangle 16">
            <a:extLst>
              <a:ext uri="{FF2B5EF4-FFF2-40B4-BE49-F238E27FC236}">
                <a16:creationId xmlns:a16="http://schemas.microsoft.com/office/drawing/2014/main" id="{3210F347-6BF5-464A-AD8B-5993CD0B1B15}"/>
              </a:ext>
            </a:extLst>
          </p:cNvPr>
          <p:cNvSpPr/>
          <p:nvPr/>
        </p:nvSpPr>
        <p:spPr>
          <a:xfrm>
            <a:off x="8053040" y="139821"/>
            <a:ext cx="556563" cy="369332"/>
          </a:xfrm>
          <a:prstGeom prst="rect">
            <a:avLst/>
          </a:prstGeom>
        </p:spPr>
        <p:txBody>
          <a:bodyPr wrap="none">
            <a:spAutoFit/>
          </a:bodyPr>
          <a:lstStyle/>
          <a:p>
            <a:r>
              <a:rPr lang="en-US" dirty="0">
                <a:solidFill>
                  <a:schemeClr val="bg1"/>
                </a:solidFill>
              </a:rPr>
              <a:t>20x</a:t>
            </a:r>
          </a:p>
        </p:txBody>
      </p:sp>
    </p:spTree>
    <p:extLst>
      <p:ext uri="{BB962C8B-B14F-4D97-AF65-F5344CB8AC3E}">
        <p14:creationId xmlns:p14="http://schemas.microsoft.com/office/powerpoint/2010/main" val="3877962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FC8814-A0B2-4EF9-B123-B62ADA1C77AB}"/>
              </a:ext>
            </a:extLst>
          </p:cNvPr>
          <p:cNvSpPr/>
          <p:nvPr/>
        </p:nvSpPr>
        <p:spPr>
          <a:xfrm>
            <a:off x="152400" y="609600"/>
            <a:ext cx="8991600" cy="5375511"/>
          </a:xfrm>
          <a:prstGeom prst="rect">
            <a:avLst/>
          </a:prstGeom>
        </p:spPr>
        <p:txBody>
          <a:bodyPr wrap="square">
            <a:spAutoFit/>
          </a:bodyPr>
          <a:lstStyle/>
          <a:p>
            <a:pPr marR="0" lvl="2">
              <a:lnSpc>
                <a:spcPct val="115000"/>
              </a:lnSpc>
              <a:spcBef>
                <a:spcPts val="0"/>
              </a:spcBef>
              <a:spcAft>
                <a:spcPts val="0"/>
              </a:spcAft>
            </a:pPr>
            <a:r>
              <a:rPr lang="en-US" sz="2500" dirty="0">
                <a:latin typeface="Calibri" panose="020F0502020204030204" pitchFamily="34" charset="0"/>
                <a:ea typeface="Calibri" panose="020F0502020204030204" pitchFamily="34" charset="0"/>
                <a:cs typeface="Times New Roman" panose="02020603050405020304" pitchFamily="18" charset="0"/>
              </a:rPr>
              <a:t>Results: Metastatic renal cell carcinoma.</a:t>
            </a:r>
          </a:p>
          <a:p>
            <a:pPr marR="0" lvl="2">
              <a:lnSpc>
                <a:spcPct val="115000"/>
              </a:lnSpc>
              <a:spcBef>
                <a:spcPts val="0"/>
              </a:spcBef>
              <a:spcAft>
                <a:spcPts val="0"/>
              </a:spcAft>
            </a:pP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500" dirty="0">
                <a:latin typeface="Calibri" panose="020F0502020204030204" pitchFamily="34" charset="0"/>
                <a:ea typeface="Calibri" panose="020F0502020204030204" pitchFamily="34" charset="0"/>
                <a:cs typeface="Times New Roman" panose="02020603050405020304" pitchFamily="18" charset="0"/>
              </a:rPr>
              <a:t>Radiology Images: Left lower lobe nodule with T2 hyperintensity, post contrast enhancement,  and diffusion restriction. </a:t>
            </a:r>
          </a:p>
          <a:p>
            <a:pPr marL="0" marR="0">
              <a:lnSpc>
                <a:spcPct val="115000"/>
              </a:lnSpc>
              <a:spcBef>
                <a:spcPts val="0"/>
              </a:spcBef>
              <a:spcAft>
                <a:spcPts val="0"/>
              </a:spcAft>
            </a:pP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500" dirty="0">
                <a:latin typeface="Calibri" panose="020F0502020204030204" pitchFamily="34" charset="0"/>
                <a:ea typeface="Calibri" panose="020F0502020204030204" pitchFamily="34" charset="0"/>
                <a:cs typeface="Times New Roman" panose="02020603050405020304" pitchFamily="18" charset="0"/>
              </a:rPr>
              <a:t>Pathology Images: Left lower lobe biopsy shows renal cell carcinoma metastasis with a focus of atypical, poorly differentiated cells with focal clear cell features and prominent nucleoli on higher magnification.</a:t>
            </a:r>
          </a:p>
          <a:p>
            <a:pPr marL="0" marR="0">
              <a:lnSpc>
                <a:spcPct val="115000"/>
              </a:lnSpc>
              <a:spcBef>
                <a:spcPts val="0"/>
              </a:spcBef>
              <a:spcAft>
                <a:spcPts val="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61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B265-506C-4B6A-9B1D-24006EA9789D}"/>
              </a:ext>
            </a:extLst>
          </p:cNvPr>
          <p:cNvSpPr>
            <a:spLocks noGrp="1"/>
          </p:cNvSpPr>
          <p:nvPr>
            <p:ph type="title"/>
          </p:nvPr>
        </p:nvSpPr>
        <p:spPr>
          <a:xfrm>
            <a:off x="914400" y="0"/>
            <a:ext cx="7659687" cy="1590675"/>
          </a:xfrm>
        </p:spPr>
        <p:txBody>
          <a:bodyPr/>
          <a:lstStyle/>
          <a:p>
            <a:r>
              <a:rPr lang="en-US" dirty="0"/>
              <a:t>Case 3</a:t>
            </a:r>
          </a:p>
        </p:txBody>
      </p:sp>
      <p:sp>
        <p:nvSpPr>
          <p:cNvPr id="6" name="Text Placeholder 2">
            <a:extLst>
              <a:ext uri="{FF2B5EF4-FFF2-40B4-BE49-F238E27FC236}">
                <a16:creationId xmlns:a16="http://schemas.microsoft.com/office/drawing/2014/main" id="{380E50BC-6710-464D-BF44-606B5B5C3C6F}"/>
              </a:ext>
            </a:extLst>
          </p:cNvPr>
          <p:cNvSpPr>
            <a:spLocks noGrp="1"/>
          </p:cNvSpPr>
          <p:nvPr>
            <p:ph type="body" idx="1"/>
          </p:nvPr>
        </p:nvSpPr>
        <p:spPr>
          <a:xfrm>
            <a:off x="685800" y="2133600"/>
            <a:ext cx="7772400" cy="1131887"/>
          </a:xfrm>
        </p:spPr>
        <p:txBody>
          <a:bodyPr>
            <a:normAutofit lnSpcReduction="10000"/>
          </a:bodyPr>
          <a:lstStyle/>
          <a:p>
            <a:r>
              <a:rPr lang="en-US" dirty="0"/>
              <a:t>64 years old female with shortness of breath, clinical concern for PE</a:t>
            </a:r>
          </a:p>
        </p:txBody>
      </p:sp>
    </p:spTree>
    <p:extLst>
      <p:ext uri="{BB962C8B-B14F-4D97-AF65-F5344CB8AC3E}">
        <p14:creationId xmlns:p14="http://schemas.microsoft.com/office/powerpoint/2010/main" val="2673654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2BBCAA78-218D-4205-90C6-3E218D65322E}"/>
              </a:ext>
            </a:extLst>
          </p:cNvPr>
          <p:cNvSpPr>
            <a:spLocks noGrp="1"/>
          </p:cNvSpPr>
          <p:nvPr>
            <p:ph type="body" idx="1"/>
          </p:nvPr>
        </p:nvSpPr>
        <p:spPr>
          <a:xfrm>
            <a:off x="76200" y="228600"/>
            <a:ext cx="8648700" cy="2971800"/>
          </a:xfrm>
        </p:spPr>
        <p:txBody>
          <a:bodyPr>
            <a:normAutofit fontScale="92500"/>
          </a:bodyPr>
          <a:lstStyle/>
          <a:p>
            <a:r>
              <a:rPr lang="en-US" sz="2800" dirty="0" err="1">
                <a:solidFill>
                  <a:schemeClr val="tx1"/>
                </a:solidFill>
              </a:rPr>
              <a:t>Gokhan</a:t>
            </a:r>
            <a:r>
              <a:rPr lang="en-US" sz="2800" dirty="0">
                <a:solidFill>
                  <a:schemeClr val="tx1"/>
                </a:solidFill>
              </a:rPr>
              <a:t> Kuyumcu, MD</a:t>
            </a:r>
            <a:r>
              <a:rPr lang="en-US" sz="2800" b="1" dirty="0">
                <a:solidFill>
                  <a:schemeClr val="tx1"/>
                </a:solidFill>
              </a:rPr>
              <a:t>, </a:t>
            </a:r>
            <a:r>
              <a:rPr lang="en-US" sz="2800" dirty="0">
                <a:solidFill>
                  <a:schemeClr val="tx1"/>
                </a:solidFill>
              </a:rPr>
              <a:t>Charles Hennemeyer M.D., Quinlan Carlson, Cheyenne </a:t>
            </a:r>
            <a:r>
              <a:rPr lang="en-US" sz="2800" dirty="0" err="1">
                <a:solidFill>
                  <a:schemeClr val="tx1"/>
                </a:solidFill>
              </a:rPr>
              <a:t>Moffet</a:t>
            </a:r>
            <a:r>
              <a:rPr lang="en-US" sz="2800" dirty="0">
                <a:solidFill>
                  <a:schemeClr val="tx1"/>
                </a:solidFill>
              </a:rPr>
              <a:t>, Diana Palacio M.D</a:t>
            </a:r>
          </a:p>
          <a:p>
            <a:endParaRPr lang="en-US" sz="2800" dirty="0">
              <a:solidFill>
                <a:schemeClr val="tx1"/>
              </a:solidFill>
            </a:endParaRPr>
          </a:p>
          <a:p>
            <a:endParaRPr lang="en-US" sz="2800" dirty="0">
              <a:solidFill>
                <a:schemeClr val="tx1"/>
              </a:solidFill>
            </a:endParaRPr>
          </a:p>
          <a:p>
            <a:r>
              <a:rPr lang="en-US" sz="2800" dirty="0">
                <a:solidFill>
                  <a:schemeClr val="tx1"/>
                </a:solidFill>
              </a:rPr>
              <a:t>University of Arizona </a:t>
            </a:r>
          </a:p>
          <a:p>
            <a:r>
              <a:rPr lang="en-US" sz="2800" dirty="0">
                <a:solidFill>
                  <a:schemeClr val="tx1"/>
                </a:solidFill>
              </a:rPr>
              <a:t>Tucson Arizona</a:t>
            </a:r>
          </a:p>
        </p:txBody>
      </p:sp>
      <p:pic>
        <p:nvPicPr>
          <p:cNvPr id="6" name="Picture 5" descr="A large white building&#10;&#10;Description automatically generated">
            <a:extLst>
              <a:ext uri="{FF2B5EF4-FFF2-40B4-BE49-F238E27FC236}">
                <a16:creationId xmlns:a16="http://schemas.microsoft.com/office/drawing/2014/main" id="{7FCE26CA-65E1-4164-B14A-BC420F617F86}"/>
              </a:ext>
            </a:extLst>
          </p:cNvPr>
          <p:cNvPicPr>
            <a:picLocks noChangeAspect="1"/>
          </p:cNvPicPr>
          <p:nvPr/>
        </p:nvPicPr>
        <p:blipFill rotWithShape="1">
          <a:blip r:embed="rId2">
            <a:extLst>
              <a:ext uri="{28A0092B-C50C-407E-A947-70E740481C1C}">
                <a14:useLocalDpi xmlns:a14="http://schemas.microsoft.com/office/drawing/2010/main" val="0"/>
              </a:ext>
            </a:extLst>
          </a:blip>
          <a:srcRect t="3340" r="2784" b="4073"/>
          <a:stretch/>
        </p:blipFill>
        <p:spPr>
          <a:xfrm>
            <a:off x="0" y="3043977"/>
            <a:ext cx="9171170" cy="3585423"/>
          </a:xfrm>
          <a:prstGeom prst="rect">
            <a:avLst/>
          </a:prstGeom>
        </p:spPr>
      </p:pic>
    </p:spTree>
    <p:extLst>
      <p:ext uri="{BB962C8B-B14F-4D97-AF65-F5344CB8AC3E}">
        <p14:creationId xmlns:p14="http://schemas.microsoft.com/office/powerpoint/2010/main" val="3113768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photo, white, car&#10;&#10;Description automatically generated">
            <a:extLst>
              <a:ext uri="{FF2B5EF4-FFF2-40B4-BE49-F238E27FC236}">
                <a16:creationId xmlns:a16="http://schemas.microsoft.com/office/drawing/2014/main" id="{42D1A7C7-A9D4-4A11-A028-BC75859BED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610" r="13461" b="13462"/>
          <a:stretch/>
        </p:blipFill>
        <p:spPr>
          <a:xfrm>
            <a:off x="152400" y="228600"/>
            <a:ext cx="2298506" cy="3447760"/>
          </a:xfrm>
          <a:prstGeom prst="rect">
            <a:avLst/>
          </a:prstGeom>
        </p:spPr>
      </p:pic>
      <p:pic>
        <p:nvPicPr>
          <p:cNvPr id="6" name="Picture 5" descr="A picture containing table, cup, sitting, white&#10;&#10;Description automatically generated">
            <a:extLst>
              <a:ext uri="{FF2B5EF4-FFF2-40B4-BE49-F238E27FC236}">
                <a16:creationId xmlns:a16="http://schemas.microsoft.com/office/drawing/2014/main" id="{1C280999-E389-46EE-898E-D30F98D39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18632" r="14045" b="11496"/>
          <a:stretch/>
        </p:blipFill>
        <p:spPr>
          <a:xfrm>
            <a:off x="4755358" y="223519"/>
            <a:ext cx="2170809" cy="3447758"/>
          </a:xfrm>
          <a:prstGeom prst="rect">
            <a:avLst/>
          </a:prstGeom>
        </p:spPr>
      </p:pic>
      <p:pic>
        <p:nvPicPr>
          <p:cNvPr id="8" name="Picture 7" descr="A picture containing indoor, white, photo, water&#10;&#10;Description automatically generated">
            <a:extLst>
              <a:ext uri="{FF2B5EF4-FFF2-40B4-BE49-F238E27FC236}">
                <a16:creationId xmlns:a16="http://schemas.microsoft.com/office/drawing/2014/main" id="{A61C265F-A789-48E3-BFC2-DD3722E8A4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147" t="3511" r="17118" b="14770"/>
          <a:stretch/>
        </p:blipFill>
        <p:spPr>
          <a:xfrm>
            <a:off x="6935461" y="223520"/>
            <a:ext cx="2083885" cy="3447758"/>
          </a:xfrm>
          <a:prstGeom prst="rect">
            <a:avLst/>
          </a:prstGeom>
        </p:spPr>
      </p:pic>
      <p:pic>
        <p:nvPicPr>
          <p:cNvPr id="10" name="Picture 9" descr="A picture containing black, sitting, white, side&#10;&#10;Description automatically generated">
            <a:extLst>
              <a:ext uri="{FF2B5EF4-FFF2-40B4-BE49-F238E27FC236}">
                <a16:creationId xmlns:a16="http://schemas.microsoft.com/office/drawing/2014/main" id="{90B094B4-E571-4AF8-8A01-0AE6E9EE60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072" t="4070" r="12675" b="4359"/>
          <a:stretch/>
        </p:blipFill>
        <p:spPr>
          <a:xfrm>
            <a:off x="2442000" y="223517"/>
            <a:ext cx="2298506" cy="3447760"/>
          </a:xfrm>
          <a:prstGeom prst="rect">
            <a:avLst/>
          </a:prstGeom>
        </p:spPr>
      </p:pic>
      <p:pic>
        <p:nvPicPr>
          <p:cNvPr id="11" name="Picture 10">
            <a:extLst>
              <a:ext uri="{FF2B5EF4-FFF2-40B4-BE49-F238E27FC236}">
                <a16:creationId xmlns:a16="http://schemas.microsoft.com/office/drawing/2014/main" id="{3C0E9820-A07D-400A-AE7B-CB5F632693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0" t="38890" r="61876" b="26697"/>
          <a:stretch/>
        </p:blipFill>
        <p:spPr>
          <a:xfrm>
            <a:off x="1794568" y="3671277"/>
            <a:ext cx="2954844" cy="3034323"/>
          </a:xfrm>
          <a:prstGeom prst="rect">
            <a:avLst/>
          </a:prstGeom>
        </p:spPr>
      </p:pic>
      <p:sp>
        <p:nvSpPr>
          <p:cNvPr id="13" name="Arrow: Right 12">
            <a:extLst>
              <a:ext uri="{FF2B5EF4-FFF2-40B4-BE49-F238E27FC236}">
                <a16:creationId xmlns:a16="http://schemas.microsoft.com/office/drawing/2014/main" id="{F72E6726-8D23-4E0A-92EF-F177228113BC}"/>
              </a:ext>
            </a:extLst>
          </p:cNvPr>
          <p:cNvSpPr/>
          <p:nvPr/>
        </p:nvSpPr>
        <p:spPr>
          <a:xfrm rot="9072271">
            <a:off x="3464632" y="4224913"/>
            <a:ext cx="530116" cy="28403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755B183-209E-482A-A8F8-C8479888710C}"/>
              </a:ext>
            </a:extLst>
          </p:cNvPr>
          <p:cNvSpPr/>
          <p:nvPr/>
        </p:nvSpPr>
        <p:spPr>
          <a:xfrm rot="9072271">
            <a:off x="7940315" y="2853313"/>
            <a:ext cx="530116" cy="28403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6220905-9F65-433F-95C2-2529E093EE7B}"/>
              </a:ext>
            </a:extLst>
          </p:cNvPr>
          <p:cNvSpPr/>
          <p:nvPr/>
        </p:nvSpPr>
        <p:spPr>
          <a:xfrm rot="9072271">
            <a:off x="5584998" y="2700914"/>
            <a:ext cx="530116" cy="28403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1C1D27E-D500-4B0F-A442-3F901BEA08F9}"/>
              </a:ext>
            </a:extLst>
          </p:cNvPr>
          <p:cNvSpPr/>
          <p:nvPr/>
        </p:nvSpPr>
        <p:spPr>
          <a:xfrm rot="9072271">
            <a:off x="3426889" y="2792575"/>
            <a:ext cx="530116" cy="28403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E16DDFDF-F3C4-4DBA-BD7E-1CE215CBE453}"/>
              </a:ext>
            </a:extLst>
          </p:cNvPr>
          <p:cNvSpPr/>
          <p:nvPr/>
        </p:nvSpPr>
        <p:spPr>
          <a:xfrm rot="9072271">
            <a:off x="1101593" y="2700916"/>
            <a:ext cx="530116" cy="28403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06B4C1A-9185-4B8D-AE26-3BB45BA83BB0}"/>
              </a:ext>
            </a:extLst>
          </p:cNvPr>
          <p:cNvSpPr/>
          <p:nvPr/>
        </p:nvSpPr>
        <p:spPr>
          <a:xfrm>
            <a:off x="6457345" y="213528"/>
            <a:ext cx="453970" cy="369332"/>
          </a:xfrm>
          <a:prstGeom prst="rect">
            <a:avLst/>
          </a:prstGeom>
        </p:spPr>
        <p:txBody>
          <a:bodyPr wrap="none">
            <a:spAutoFit/>
          </a:bodyPr>
          <a:lstStyle/>
          <a:p>
            <a:r>
              <a:rPr lang="en-US" dirty="0"/>
              <a:t>T2</a:t>
            </a:r>
          </a:p>
        </p:txBody>
      </p:sp>
      <p:sp>
        <p:nvSpPr>
          <p:cNvPr id="5" name="Rectangle 4">
            <a:extLst>
              <a:ext uri="{FF2B5EF4-FFF2-40B4-BE49-F238E27FC236}">
                <a16:creationId xmlns:a16="http://schemas.microsoft.com/office/drawing/2014/main" id="{CD19A7D7-77EE-4DD7-979B-C24F5F4534A5}"/>
              </a:ext>
            </a:extLst>
          </p:cNvPr>
          <p:cNvSpPr/>
          <p:nvPr/>
        </p:nvSpPr>
        <p:spPr>
          <a:xfrm>
            <a:off x="4094175" y="374357"/>
            <a:ext cx="646331" cy="369332"/>
          </a:xfrm>
          <a:prstGeom prst="rect">
            <a:avLst/>
          </a:prstGeom>
        </p:spPr>
        <p:txBody>
          <a:bodyPr wrap="none">
            <a:spAutoFit/>
          </a:bodyPr>
          <a:lstStyle/>
          <a:p>
            <a:r>
              <a:rPr lang="en-US" dirty="0"/>
              <a:t>Post</a:t>
            </a:r>
          </a:p>
        </p:txBody>
      </p:sp>
      <p:sp>
        <p:nvSpPr>
          <p:cNvPr id="7" name="Rectangle 6">
            <a:extLst>
              <a:ext uri="{FF2B5EF4-FFF2-40B4-BE49-F238E27FC236}">
                <a16:creationId xmlns:a16="http://schemas.microsoft.com/office/drawing/2014/main" id="{D9C10A9A-86A5-4C84-9009-6DF5765AB1A7}"/>
              </a:ext>
            </a:extLst>
          </p:cNvPr>
          <p:cNvSpPr/>
          <p:nvPr/>
        </p:nvSpPr>
        <p:spPr>
          <a:xfrm>
            <a:off x="7965312" y="226812"/>
            <a:ext cx="1078180" cy="369332"/>
          </a:xfrm>
          <a:prstGeom prst="rect">
            <a:avLst/>
          </a:prstGeom>
        </p:spPr>
        <p:txBody>
          <a:bodyPr wrap="none">
            <a:spAutoFit/>
          </a:bodyPr>
          <a:lstStyle/>
          <a:p>
            <a:r>
              <a:rPr lang="en-US" dirty="0"/>
              <a:t>Diffusion</a:t>
            </a:r>
          </a:p>
        </p:txBody>
      </p:sp>
      <p:sp>
        <p:nvSpPr>
          <p:cNvPr id="9" name="Rectangle 8">
            <a:extLst>
              <a:ext uri="{FF2B5EF4-FFF2-40B4-BE49-F238E27FC236}">
                <a16:creationId xmlns:a16="http://schemas.microsoft.com/office/drawing/2014/main" id="{34B18A73-5344-427D-A574-F8E984D57B6A}"/>
              </a:ext>
            </a:extLst>
          </p:cNvPr>
          <p:cNvSpPr/>
          <p:nvPr/>
        </p:nvSpPr>
        <p:spPr>
          <a:xfrm>
            <a:off x="4180966" y="3749092"/>
            <a:ext cx="492443" cy="369332"/>
          </a:xfrm>
          <a:prstGeom prst="rect">
            <a:avLst/>
          </a:prstGeom>
        </p:spPr>
        <p:txBody>
          <a:bodyPr wrap="none">
            <a:spAutoFit/>
          </a:bodyPr>
          <a:lstStyle/>
          <a:p>
            <a:r>
              <a:rPr lang="en-US" dirty="0"/>
              <a:t>CT</a:t>
            </a:r>
          </a:p>
        </p:txBody>
      </p:sp>
      <p:sp>
        <p:nvSpPr>
          <p:cNvPr id="19" name="Rectangle 18">
            <a:extLst>
              <a:ext uri="{FF2B5EF4-FFF2-40B4-BE49-F238E27FC236}">
                <a16:creationId xmlns:a16="http://schemas.microsoft.com/office/drawing/2014/main" id="{81E20A46-1A46-4916-A9B8-59906A93E0D9}"/>
              </a:ext>
            </a:extLst>
          </p:cNvPr>
          <p:cNvSpPr/>
          <p:nvPr/>
        </p:nvSpPr>
        <p:spPr>
          <a:xfrm>
            <a:off x="1901662" y="374357"/>
            <a:ext cx="453970" cy="369332"/>
          </a:xfrm>
          <a:prstGeom prst="rect">
            <a:avLst/>
          </a:prstGeom>
        </p:spPr>
        <p:txBody>
          <a:bodyPr wrap="none">
            <a:spAutoFit/>
          </a:bodyPr>
          <a:lstStyle/>
          <a:p>
            <a:r>
              <a:rPr lang="en-US" dirty="0"/>
              <a:t>T1</a:t>
            </a:r>
          </a:p>
        </p:txBody>
      </p:sp>
    </p:spTree>
    <p:extLst>
      <p:ext uri="{BB962C8B-B14F-4D97-AF65-F5344CB8AC3E}">
        <p14:creationId xmlns:p14="http://schemas.microsoft.com/office/powerpoint/2010/main" val="780265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s face&#10;&#10;Description automatically generated">
            <a:extLst>
              <a:ext uri="{FF2B5EF4-FFF2-40B4-BE49-F238E27FC236}">
                <a16:creationId xmlns:a16="http://schemas.microsoft.com/office/drawing/2014/main" id="{5C1D6474-45EF-4A73-B8F5-40FC5DA31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 y="152400"/>
            <a:ext cx="4368800" cy="3276600"/>
          </a:xfrm>
          <a:prstGeom prst="rect">
            <a:avLst/>
          </a:prstGeom>
        </p:spPr>
      </p:pic>
      <p:pic>
        <p:nvPicPr>
          <p:cNvPr id="7" name="Picture 6" descr="A picture containing clothing, fabric&#10;&#10;Description automatically generated">
            <a:extLst>
              <a:ext uri="{FF2B5EF4-FFF2-40B4-BE49-F238E27FC236}">
                <a16:creationId xmlns:a16="http://schemas.microsoft.com/office/drawing/2014/main" id="{2C00367B-B1E4-46DA-92BA-B0902E8810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52400"/>
            <a:ext cx="4368800" cy="3276600"/>
          </a:xfrm>
          <a:prstGeom prst="rect">
            <a:avLst/>
          </a:prstGeom>
        </p:spPr>
      </p:pic>
      <p:pic>
        <p:nvPicPr>
          <p:cNvPr id="9" name="Picture 8">
            <a:extLst>
              <a:ext uri="{FF2B5EF4-FFF2-40B4-BE49-F238E27FC236}">
                <a16:creationId xmlns:a16="http://schemas.microsoft.com/office/drawing/2014/main" id="{6CF02645-571B-46AC-83D2-7EA7CDC9C9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9200" y="3581400"/>
            <a:ext cx="3860800" cy="2895600"/>
          </a:xfrm>
          <a:prstGeom prst="rect">
            <a:avLst/>
          </a:prstGeom>
        </p:spPr>
      </p:pic>
      <p:sp>
        <p:nvSpPr>
          <p:cNvPr id="10" name="Rectangle 9">
            <a:extLst>
              <a:ext uri="{FF2B5EF4-FFF2-40B4-BE49-F238E27FC236}">
                <a16:creationId xmlns:a16="http://schemas.microsoft.com/office/drawing/2014/main" id="{112DD9C7-6BF9-499C-BD58-C65311B87571}"/>
              </a:ext>
            </a:extLst>
          </p:cNvPr>
          <p:cNvSpPr/>
          <p:nvPr/>
        </p:nvSpPr>
        <p:spPr>
          <a:xfrm>
            <a:off x="5334000" y="3657600"/>
            <a:ext cx="684803" cy="369332"/>
          </a:xfrm>
          <a:prstGeom prst="rect">
            <a:avLst/>
          </a:prstGeom>
        </p:spPr>
        <p:txBody>
          <a:bodyPr wrap="none">
            <a:spAutoFit/>
          </a:bodyPr>
          <a:lstStyle/>
          <a:p>
            <a:r>
              <a:rPr lang="en-US" dirty="0">
                <a:solidFill>
                  <a:schemeClr val="bg1"/>
                </a:solidFill>
              </a:rPr>
              <a:t>200x</a:t>
            </a:r>
          </a:p>
        </p:txBody>
      </p:sp>
      <p:sp>
        <p:nvSpPr>
          <p:cNvPr id="11" name="Rectangle 10">
            <a:extLst>
              <a:ext uri="{FF2B5EF4-FFF2-40B4-BE49-F238E27FC236}">
                <a16:creationId xmlns:a16="http://schemas.microsoft.com/office/drawing/2014/main" id="{E2C8F4CC-3E03-4CC2-831A-130A40539964}"/>
              </a:ext>
            </a:extLst>
          </p:cNvPr>
          <p:cNvSpPr/>
          <p:nvPr/>
        </p:nvSpPr>
        <p:spPr>
          <a:xfrm>
            <a:off x="3429000" y="221734"/>
            <a:ext cx="556563" cy="369332"/>
          </a:xfrm>
          <a:prstGeom prst="rect">
            <a:avLst/>
          </a:prstGeom>
        </p:spPr>
        <p:txBody>
          <a:bodyPr wrap="none">
            <a:spAutoFit/>
          </a:bodyPr>
          <a:lstStyle/>
          <a:p>
            <a:r>
              <a:rPr lang="en-US" dirty="0">
                <a:solidFill>
                  <a:schemeClr val="bg1"/>
                </a:solidFill>
              </a:rPr>
              <a:t>20x</a:t>
            </a:r>
          </a:p>
        </p:txBody>
      </p:sp>
      <p:sp>
        <p:nvSpPr>
          <p:cNvPr id="12" name="Rectangle 11">
            <a:extLst>
              <a:ext uri="{FF2B5EF4-FFF2-40B4-BE49-F238E27FC236}">
                <a16:creationId xmlns:a16="http://schemas.microsoft.com/office/drawing/2014/main" id="{51684DA9-FCB4-4A12-8282-54F84C1021A2}"/>
              </a:ext>
            </a:extLst>
          </p:cNvPr>
          <p:cNvSpPr/>
          <p:nvPr/>
        </p:nvSpPr>
        <p:spPr>
          <a:xfrm>
            <a:off x="8011961" y="291068"/>
            <a:ext cx="684803" cy="369332"/>
          </a:xfrm>
          <a:prstGeom prst="rect">
            <a:avLst/>
          </a:prstGeom>
        </p:spPr>
        <p:txBody>
          <a:bodyPr wrap="none">
            <a:spAutoFit/>
          </a:bodyPr>
          <a:lstStyle/>
          <a:p>
            <a:r>
              <a:rPr lang="en-US" dirty="0">
                <a:solidFill>
                  <a:schemeClr val="bg1"/>
                </a:solidFill>
              </a:rPr>
              <a:t>100x</a:t>
            </a:r>
          </a:p>
        </p:txBody>
      </p:sp>
    </p:spTree>
    <p:extLst>
      <p:ext uri="{BB962C8B-B14F-4D97-AF65-F5344CB8AC3E}">
        <p14:creationId xmlns:p14="http://schemas.microsoft.com/office/powerpoint/2010/main" val="1950342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BE9473-4595-4389-A2BA-72BA65DF9ED7}"/>
              </a:ext>
            </a:extLst>
          </p:cNvPr>
          <p:cNvSpPr/>
          <p:nvPr/>
        </p:nvSpPr>
        <p:spPr>
          <a:xfrm>
            <a:off x="533400" y="0"/>
            <a:ext cx="8305800" cy="5127750"/>
          </a:xfrm>
          <a:prstGeom prst="rect">
            <a:avLst/>
          </a:prstGeom>
        </p:spPr>
        <p:txBody>
          <a:bodyPr wrap="square">
            <a:spAutoFit/>
          </a:bodyPr>
          <a:lstStyle/>
          <a:p>
            <a:pPr marR="0" lvl="2">
              <a:lnSpc>
                <a:spcPct val="115000"/>
              </a:lnSpc>
              <a:spcBef>
                <a:spcPts val="0"/>
              </a:spcBef>
              <a:spcAft>
                <a:spcPts val="0"/>
              </a:spcAft>
            </a:pPr>
            <a:r>
              <a:rPr lang="en-US" sz="2500" dirty="0">
                <a:latin typeface="Calibri" panose="020F0502020204030204" pitchFamily="34" charset="0"/>
                <a:ea typeface="Calibri" panose="020F0502020204030204" pitchFamily="34" charset="0"/>
                <a:cs typeface="Times New Roman" panose="02020603050405020304" pitchFamily="18" charset="0"/>
              </a:rPr>
              <a:t>Results: Metastatic renal cell carcinoma.</a:t>
            </a:r>
          </a:p>
          <a:p>
            <a:pPr marR="0" lvl="2">
              <a:lnSpc>
                <a:spcPct val="115000"/>
              </a:lnSpc>
              <a:spcBef>
                <a:spcPts val="0"/>
              </a:spcBef>
              <a:spcAft>
                <a:spcPts val="0"/>
              </a:spcAft>
            </a:pP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500" dirty="0">
                <a:latin typeface="Calibri" panose="020F0502020204030204" pitchFamily="34" charset="0"/>
                <a:ea typeface="Calibri" panose="020F0502020204030204" pitchFamily="34" charset="0"/>
                <a:cs typeface="Times New Roman" panose="02020603050405020304" pitchFamily="18" charset="0"/>
              </a:rPr>
              <a:t>Radiology Images: Left lower lobe nodule with T2 </a:t>
            </a:r>
            <a:r>
              <a:rPr lang="en-US" sz="2500" dirty="0" err="1">
                <a:latin typeface="Calibri" panose="020F0502020204030204" pitchFamily="34" charset="0"/>
                <a:ea typeface="Calibri" panose="020F0502020204030204" pitchFamily="34" charset="0"/>
                <a:cs typeface="Times New Roman" panose="02020603050405020304" pitchFamily="18" charset="0"/>
              </a:rPr>
              <a:t>hypointensity</a:t>
            </a:r>
            <a:r>
              <a:rPr lang="en-US" sz="2500" dirty="0">
                <a:latin typeface="Calibri" panose="020F0502020204030204" pitchFamily="34" charset="0"/>
                <a:ea typeface="Calibri" panose="020F0502020204030204" pitchFamily="34" charset="0"/>
                <a:cs typeface="Times New Roman" panose="02020603050405020304" pitchFamily="18" charset="0"/>
              </a:rPr>
              <a:t>, post contrast enhancement,  and diffusion restriction. </a:t>
            </a:r>
          </a:p>
          <a:p>
            <a:pPr marL="0" marR="0">
              <a:lnSpc>
                <a:spcPct val="115000"/>
              </a:lnSpc>
              <a:spcBef>
                <a:spcPts val="0"/>
              </a:spcBef>
              <a:spcAft>
                <a:spcPts val="0"/>
              </a:spcAft>
            </a:pP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500" dirty="0">
                <a:latin typeface="Calibri" panose="020F0502020204030204" pitchFamily="34" charset="0"/>
                <a:ea typeface="Calibri" panose="020F0502020204030204" pitchFamily="34" charset="0"/>
                <a:cs typeface="Times New Roman" panose="02020603050405020304" pitchFamily="18" charset="0"/>
              </a:rPr>
              <a:t>Pathology Images: </a:t>
            </a:r>
            <a:r>
              <a:rPr lang="en-US" dirty="0"/>
              <a:t>Primary lung squamous cell carcinoma. Invasive squamous cell carcinoma of the lung shows large, epithelioid cells, abundant cytoplasm, minimal keratinization and distinct cell borders. The cells are arranged in nests and the nuclei are pleomorphic with prominent nucleoli.</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25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4349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B265-506C-4B6A-9B1D-24006EA9789D}"/>
              </a:ext>
            </a:extLst>
          </p:cNvPr>
          <p:cNvSpPr>
            <a:spLocks noGrp="1"/>
          </p:cNvSpPr>
          <p:nvPr>
            <p:ph type="title"/>
          </p:nvPr>
        </p:nvSpPr>
        <p:spPr>
          <a:xfrm>
            <a:off x="914400" y="0"/>
            <a:ext cx="7659687" cy="1590675"/>
          </a:xfrm>
        </p:spPr>
        <p:txBody>
          <a:bodyPr/>
          <a:lstStyle/>
          <a:p>
            <a:r>
              <a:rPr lang="en-US" dirty="0"/>
              <a:t>Case 4</a:t>
            </a:r>
          </a:p>
        </p:txBody>
      </p:sp>
      <p:sp>
        <p:nvSpPr>
          <p:cNvPr id="6" name="Text Placeholder 2">
            <a:extLst>
              <a:ext uri="{FF2B5EF4-FFF2-40B4-BE49-F238E27FC236}">
                <a16:creationId xmlns:a16="http://schemas.microsoft.com/office/drawing/2014/main" id="{380E50BC-6710-464D-BF44-606B5B5C3C6F}"/>
              </a:ext>
            </a:extLst>
          </p:cNvPr>
          <p:cNvSpPr>
            <a:spLocks noGrp="1"/>
          </p:cNvSpPr>
          <p:nvPr>
            <p:ph type="body" idx="1"/>
          </p:nvPr>
        </p:nvSpPr>
        <p:spPr>
          <a:xfrm>
            <a:off x="685800" y="2133600"/>
            <a:ext cx="7772400" cy="1131887"/>
          </a:xfrm>
        </p:spPr>
        <p:txBody>
          <a:bodyPr>
            <a:normAutofit fontScale="77500" lnSpcReduction="20000"/>
          </a:bodyPr>
          <a:lstStyle/>
          <a:p>
            <a:r>
              <a:rPr lang="en-US" dirty="0"/>
              <a:t>71 years old female with colorectal CA, lost to follow up. Abdominal MRI for Abdominal Pain</a:t>
            </a:r>
          </a:p>
        </p:txBody>
      </p:sp>
    </p:spTree>
    <p:extLst>
      <p:ext uri="{BB962C8B-B14F-4D97-AF65-F5344CB8AC3E}">
        <p14:creationId xmlns:p14="http://schemas.microsoft.com/office/powerpoint/2010/main" val="3300677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monitor, sitting, black&#10;&#10;Description automatically generated">
            <a:extLst>
              <a:ext uri="{FF2B5EF4-FFF2-40B4-BE49-F238E27FC236}">
                <a16:creationId xmlns:a16="http://schemas.microsoft.com/office/drawing/2014/main" id="{E230AF56-2CA1-4D5B-B8A3-13F920836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70" t="22222" r="47243" b="28889"/>
          <a:stretch/>
        </p:blipFill>
        <p:spPr>
          <a:xfrm>
            <a:off x="259079" y="152399"/>
            <a:ext cx="2459477" cy="3352800"/>
          </a:xfrm>
          <a:prstGeom prst="rect">
            <a:avLst/>
          </a:prstGeom>
        </p:spPr>
      </p:pic>
      <p:pic>
        <p:nvPicPr>
          <p:cNvPr id="7" name="Picture 6" descr="A picture containing monitor, indoor, television, black&#10;&#10;Description automatically generated">
            <a:extLst>
              <a:ext uri="{FF2B5EF4-FFF2-40B4-BE49-F238E27FC236}">
                <a16:creationId xmlns:a16="http://schemas.microsoft.com/office/drawing/2014/main" id="{9861B1A0-C0AD-4A8D-973C-85D005F399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70" t="21389" r="46615" b="28113"/>
          <a:stretch/>
        </p:blipFill>
        <p:spPr>
          <a:xfrm>
            <a:off x="5236723" y="218079"/>
            <a:ext cx="2439157" cy="3320549"/>
          </a:xfrm>
          <a:prstGeom prst="rect">
            <a:avLst/>
          </a:prstGeom>
        </p:spPr>
      </p:pic>
      <p:pic>
        <p:nvPicPr>
          <p:cNvPr id="9" name="Picture 8" descr="A picture containing indoor, monitor, black, sitting&#10;&#10;Description automatically generated">
            <a:extLst>
              <a:ext uri="{FF2B5EF4-FFF2-40B4-BE49-F238E27FC236}">
                <a16:creationId xmlns:a16="http://schemas.microsoft.com/office/drawing/2014/main" id="{33CC27F1-00C1-416D-BDCA-699BF7A6A6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95" t="22222" r="47318" b="28042"/>
          <a:stretch/>
        </p:blipFill>
        <p:spPr>
          <a:xfrm>
            <a:off x="2718556" y="192270"/>
            <a:ext cx="2518167" cy="3320549"/>
          </a:xfrm>
          <a:prstGeom prst="rect">
            <a:avLst/>
          </a:prstGeom>
        </p:spPr>
      </p:pic>
      <p:pic>
        <p:nvPicPr>
          <p:cNvPr id="11" name="Picture 10" descr="A picture containing white, water, photo, drinking&#10;&#10;Description automatically generated">
            <a:extLst>
              <a:ext uri="{FF2B5EF4-FFF2-40B4-BE49-F238E27FC236}">
                <a16:creationId xmlns:a16="http://schemas.microsoft.com/office/drawing/2014/main" id="{040D4043-CE85-4AA4-83EF-1E30A0A1C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29" t="5712" r="48377" b="7253"/>
          <a:stretch/>
        </p:blipFill>
        <p:spPr>
          <a:xfrm>
            <a:off x="259079" y="3520440"/>
            <a:ext cx="2459477" cy="3185161"/>
          </a:xfrm>
          <a:prstGeom prst="rect">
            <a:avLst/>
          </a:prstGeom>
        </p:spPr>
      </p:pic>
      <p:pic>
        <p:nvPicPr>
          <p:cNvPr id="13" name="Picture 12" descr="A picture containing animal, sitting, black, table&#10;&#10;Description automatically generated">
            <a:extLst>
              <a:ext uri="{FF2B5EF4-FFF2-40B4-BE49-F238E27FC236}">
                <a16:creationId xmlns:a16="http://schemas.microsoft.com/office/drawing/2014/main" id="{3A97C6AD-43BC-48AB-A149-1E79549842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12" t="21875" r="44095" b="23437"/>
          <a:stretch/>
        </p:blipFill>
        <p:spPr>
          <a:xfrm>
            <a:off x="2718556" y="3520440"/>
            <a:ext cx="2396309" cy="3225801"/>
          </a:xfrm>
          <a:prstGeom prst="rect">
            <a:avLst/>
          </a:prstGeom>
        </p:spPr>
      </p:pic>
      <p:sp>
        <p:nvSpPr>
          <p:cNvPr id="14" name="Arrow: Right 13">
            <a:extLst>
              <a:ext uri="{FF2B5EF4-FFF2-40B4-BE49-F238E27FC236}">
                <a16:creationId xmlns:a16="http://schemas.microsoft.com/office/drawing/2014/main" id="{BF1F9802-4FC9-47B8-B311-E5E17FD196F1}"/>
              </a:ext>
            </a:extLst>
          </p:cNvPr>
          <p:cNvSpPr/>
          <p:nvPr/>
        </p:nvSpPr>
        <p:spPr>
          <a:xfrm rot="986727">
            <a:off x="629488" y="1834215"/>
            <a:ext cx="6096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22E34AF-BCDE-416F-9507-9114146ED5D5}"/>
              </a:ext>
            </a:extLst>
          </p:cNvPr>
          <p:cNvSpPr/>
          <p:nvPr/>
        </p:nvSpPr>
        <p:spPr>
          <a:xfrm rot="1560093">
            <a:off x="3143545" y="1793773"/>
            <a:ext cx="6096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B682A86-836B-477C-862F-5A09F5FD1B97}"/>
              </a:ext>
            </a:extLst>
          </p:cNvPr>
          <p:cNvSpPr/>
          <p:nvPr/>
        </p:nvSpPr>
        <p:spPr>
          <a:xfrm rot="1707996">
            <a:off x="5632861" y="1793773"/>
            <a:ext cx="6096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626085B0-1EA9-491C-A698-EBC42F35B112}"/>
              </a:ext>
            </a:extLst>
          </p:cNvPr>
          <p:cNvSpPr/>
          <p:nvPr/>
        </p:nvSpPr>
        <p:spPr>
          <a:xfrm rot="1144010">
            <a:off x="848439" y="5198700"/>
            <a:ext cx="6096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007DB85B-418C-4CC8-B004-65E97CBDE2D0}"/>
              </a:ext>
            </a:extLst>
          </p:cNvPr>
          <p:cNvSpPr/>
          <p:nvPr/>
        </p:nvSpPr>
        <p:spPr>
          <a:xfrm rot="2636805">
            <a:off x="3281274" y="4904878"/>
            <a:ext cx="6096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6ACCEE5-C5F5-46C3-A7A6-001FAC5932B0}"/>
              </a:ext>
            </a:extLst>
          </p:cNvPr>
          <p:cNvSpPr/>
          <p:nvPr/>
        </p:nvSpPr>
        <p:spPr>
          <a:xfrm>
            <a:off x="2203657" y="243479"/>
            <a:ext cx="453970" cy="369332"/>
          </a:xfrm>
          <a:prstGeom prst="rect">
            <a:avLst/>
          </a:prstGeom>
        </p:spPr>
        <p:txBody>
          <a:bodyPr wrap="square">
            <a:spAutoFit/>
          </a:bodyPr>
          <a:lstStyle/>
          <a:p>
            <a:r>
              <a:rPr lang="en-US" dirty="0"/>
              <a:t>T1</a:t>
            </a:r>
          </a:p>
        </p:txBody>
      </p:sp>
      <p:sp>
        <p:nvSpPr>
          <p:cNvPr id="21" name="Rectangle 20">
            <a:extLst>
              <a:ext uri="{FF2B5EF4-FFF2-40B4-BE49-F238E27FC236}">
                <a16:creationId xmlns:a16="http://schemas.microsoft.com/office/drawing/2014/main" id="{4C900878-6114-4A31-BE2E-613D930D832D}"/>
              </a:ext>
            </a:extLst>
          </p:cNvPr>
          <p:cNvSpPr/>
          <p:nvPr/>
        </p:nvSpPr>
        <p:spPr>
          <a:xfrm>
            <a:off x="3825752" y="184649"/>
            <a:ext cx="1441420" cy="369332"/>
          </a:xfrm>
          <a:prstGeom prst="rect">
            <a:avLst/>
          </a:prstGeom>
        </p:spPr>
        <p:txBody>
          <a:bodyPr wrap="none">
            <a:spAutoFit/>
          </a:bodyPr>
          <a:lstStyle/>
          <a:p>
            <a:r>
              <a:rPr lang="en-US" dirty="0"/>
              <a:t>Arterial Post</a:t>
            </a:r>
          </a:p>
        </p:txBody>
      </p:sp>
      <p:sp>
        <p:nvSpPr>
          <p:cNvPr id="22" name="Rectangle 21">
            <a:extLst>
              <a:ext uri="{FF2B5EF4-FFF2-40B4-BE49-F238E27FC236}">
                <a16:creationId xmlns:a16="http://schemas.microsoft.com/office/drawing/2014/main" id="{64CE8C9B-BDA4-4AC3-B95A-B289E183C493}"/>
              </a:ext>
            </a:extLst>
          </p:cNvPr>
          <p:cNvSpPr/>
          <p:nvPr/>
        </p:nvSpPr>
        <p:spPr>
          <a:xfrm>
            <a:off x="6260090" y="196758"/>
            <a:ext cx="1479957" cy="369332"/>
          </a:xfrm>
          <a:prstGeom prst="rect">
            <a:avLst/>
          </a:prstGeom>
        </p:spPr>
        <p:txBody>
          <a:bodyPr wrap="none">
            <a:spAutoFit/>
          </a:bodyPr>
          <a:lstStyle/>
          <a:p>
            <a:r>
              <a:rPr lang="en-US" dirty="0"/>
              <a:t>Venous Post</a:t>
            </a:r>
          </a:p>
        </p:txBody>
      </p:sp>
      <p:sp>
        <p:nvSpPr>
          <p:cNvPr id="23" name="Rectangle 22">
            <a:extLst>
              <a:ext uri="{FF2B5EF4-FFF2-40B4-BE49-F238E27FC236}">
                <a16:creationId xmlns:a16="http://schemas.microsoft.com/office/drawing/2014/main" id="{9A9B113F-8B9E-4247-8421-C12488E84F1B}"/>
              </a:ext>
            </a:extLst>
          </p:cNvPr>
          <p:cNvSpPr/>
          <p:nvPr/>
        </p:nvSpPr>
        <p:spPr>
          <a:xfrm>
            <a:off x="1664567" y="3640638"/>
            <a:ext cx="1078180" cy="369332"/>
          </a:xfrm>
          <a:prstGeom prst="rect">
            <a:avLst/>
          </a:prstGeom>
        </p:spPr>
        <p:txBody>
          <a:bodyPr wrap="none">
            <a:spAutoFit/>
          </a:bodyPr>
          <a:lstStyle/>
          <a:p>
            <a:r>
              <a:rPr lang="en-US" dirty="0">
                <a:solidFill>
                  <a:schemeClr val="bg1"/>
                </a:solidFill>
              </a:rPr>
              <a:t>Diffusion</a:t>
            </a:r>
          </a:p>
        </p:txBody>
      </p:sp>
      <p:sp>
        <p:nvSpPr>
          <p:cNvPr id="24" name="Rectangle 23">
            <a:extLst>
              <a:ext uri="{FF2B5EF4-FFF2-40B4-BE49-F238E27FC236}">
                <a16:creationId xmlns:a16="http://schemas.microsoft.com/office/drawing/2014/main" id="{2D799916-4EE7-4ADF-B492-528960D33055}"/>
              </a:ext>
            </a:extLst>
          </p:cNvPr>
          <p:cNvSpPr/>
          <p:nvPr/>
        </p:nvSpPr>
        <p:spPr>
          <a:xfrm>
            <a:off x="4442886" y="3615238"/>
            <a:ext cx="671979" cy="369332"/>
          </a:xfrm>
          <a:prstGeom prst="rect">
            <a:avLst/>
          </a:prstGeom>
        </p:spPr>
        <p:txBody>
          <a:bodyPr wrap="none">
            <a:spAutoFit/>
          </a:bodyPr>
          <a:lstStyle/>
          <a:p>
            <a:r>
              <a:rPr lang="en-US" dirty="0"/>
              <a:t>ADC</a:t>
            </a:r>
          </a:p>
        </p:txBody>
      </p:sp>
    </p:spTree>
    <p:extLst>
      <p:ext uri="{BB962C8B-B14F-4D97-AF65-F5344CB8AC3E}">
        <p14:creationId xmlns:p14="http://schemas.microsoft.com/office/powerpoint/2010/main" val="1735803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B0CEBCB-0917-4381-AE00-51201EFDE1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80" y="106680"/>
            <a:ext cx="4470400" cy="3352800"/>
          </a:xfrm>
          <a:prstGeom prst="rect">
            <a:avLst/>
          </a:prstGeom>
        </p:spPr>
      </p:pic>
      <p:pic>
        <p:nvPicPr>
          <p:cNvPr id="7" name="Picture 6" descr="A picture containing text, map&#10;&#10;Description automatically generated">
            <a:extLst>
              <a:ext uri="{FF2B5EF4-FFF2-40B4-BE49-F238E27FC236}">
                <a16:creationId xmlns:a16="http://schemas.microsoft.com/office/drawing/2014/main" id="{4856586B-5F1F-4BDD-ACCF-867CF539EB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111" r="35000"/>
          <a:stretch/>
        </p:blipFill>
        <p:spPr>
          <a:xfrm>
            <a:off x="4551680" y="3124200"/>
            <a:ext cx="4505632" cy="3581400"/>
          </a:xfrm>
          <a:prstGeom prst="rect">
            <a:avLst/>
          </a:prstGeom>
        </p:spPr>
      </p:pic>
      <p:sp>
        <p:nvSpPr>
          <p:cNvPr id="8" name="Rectangle 7">
            <a:extLst>
              <a:ext uri="{FF2B5EF4-FFF2-40B4-BE49-F238E27FC236}">
                <a16:creationId xmlns:a16="http://schemas.microsoft.com/office/drawing/2014/main" id="{D488D011-2563-4FD2-8EFF-D266C12B9A80}"/>
              </a:ext>
            </a:extLst>
          </p:cNvPr>
          <p:cNvSpPr/>
          <p:nvPr/>
        </p:nvSpPr>
        <p:spPr>
          <a:xfrm>
            <a:off x="3886200" y="228600"/>
            <a:ext cx="556563" cy="369332"/>
          </a:xfrm>
          <a:prstGeom prst="rect">
            <a:avLst/>
          </a:prstGeom>
        </p:spPr>
        <p:txBody>
          <a:bodyPr wrap="none">
            <a:spAutoFit/>
          </a:bodyPr>
          <a:lstStyle/>
          <a:p>
            <a:r>
              <a:rPr lang="en-US" dirty="0">
                <a:solidFill>
                  <a:schemeClr val="bg1"/>
                </a:solidFill>
              </a:rPr>
              <a:t>20x</a:t>
            </a:r>
          </a:p>
        </p:txBody>
      </p:sp>
      <p:sp>
        <p:nvSpPr>
          <p:cNvPr id="9" name="Rectangle 8">
            <a:extLst>
              <a:ext uri="{FF2B5EF4-FFF2-40B4-BE49-F238E27FC236}">
                <a16:creationId xmlns:a16="http://schemas.microsoft.com/office/drawing/2014/main" id="{C09B2113-7B21-4E89-8E23-E3726A36AC11}"/>
              </a:ext>
            </a:extLst>
          </p:cNvPr>
          <p:cNvSpPr/>
          <p:nvPr/>
        </p:nvSpPr>
        <p:spPr>
          <a:xfrm>
            <a:off x="8337277" y="3274814"/>
            <a:ext cx="684803" cy="369332"/>
          </a:xfrm>
          <a:prstGeom prst="rect">
            <a:avLst/>
          </a:prstGeom>
        </p:spPr>
        <p:txBody>
          <a:bodyPr wrap="none">
            <a:spAutoFit/>
          </a:bodyPr>
          <a:lstStyle/>
          <a:p>
            <a:r>
              <a:rPr lang="en-US" dirty="0">
                <a:solidFill>
                  <a:schemeClr val="bg1"/>
                </a:solidFill>
              </a:rPr>
              <a:t>200x</a:t>
            </a:r>
          </a:p>
        </p:txBody>
      </p:sp>
    </p:spTree>
    <p:extLst>
      <p:ext uri="{BB962C8B-B14F-4D97-AF65-F5344CB8AC3E}">
        <p14:creationId xmlns:p14="http://schemas.microsoft.com/office/powerpoint/2010/main" val="1114389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D070-7EEE-4AD8-9FED-C86EE31EA5F8}"/>
              </a:ext>
            </a:extLst>
          </p:cNvPr>
          <p:cNvSpPr>
            <a:spLocks noGrp="1"/>
          </p:cNvSpPr>
          <p:nvPr>
            <p:ph type="title"/>
          </p:nvPr>
        </p:nvSpPr>
        <p:spPr>
          <a:xfrm>
            <a:off x="550069" y="381000"/>
            <a:ext cx="8116887" cy="990600"/>
          </a:xfrm>
        </p:spPr>
        <p:txBody>
          <a:bodyPr/>
          <a:lstStyle/>
          <a:p>
            <a:r>
              <a:rPr lang="en-US" sz="4500" dirty="0">
                <a:latin typeface="Calibri" panose="020F0502020204030204" pitchFamily="34" charset="0"/>
                <a:cs typeface="Calibri" panose="020F0502020204030204" pitchFamily="34" charset="0"/>
              </a:rPr>
              <a:t>Result: Colorectal Ca Metastasis</a:t>
            </a:r>
          </a:p>
        </p:txBody>
      </p:sp>
      <p:sp>
        <p:nvSpPr>
          <p:cNvPr id="3" name="Text Placeholder 2">
            <a:extLst>
              <a:ext uri="{FF2B5EF4-FFF2-40B4-BE49-F238E27FC236}">
                <a16:creationId xmlns:a16="http://schemas.microsoft.com/office/drawing/2014/main" id="{E795100F-A4B7-43DC-A934-7420DE5A57B2}"/>
              </a:ext>
            </a:extLst>
          </p:cNvPr>
          <p:cNvSpPr>
            <a:spLocks noGrp="1"/>
          </p:cNvSpPr>
          <p:nvPr>
            <p:ph type="body" idx="1"/>
          </p:nvPr>
        </p:nvSpPr>
        <p:spPr>
          <a:xfrm>
            <a:off x="-152400" y="1371600"/>
            <a:ext cx="8686800" cy="1131887"/>
          </a:xfrm>
        </p:spPr>
        <p:txBody>
          <a:bodyPr>
            <a:normAutofit fontScale="25000" lnSpcReduction="20000"/>
          </a:bodyPr>
          <a:lstStyle/>
          <a:p>
            <a:pPr lvl="2"/>
            <a:endParaRPr lang="en-US" sz="11200" dirty="0">
              <a:latin typeface="Comic Sans MS" panose="030F0702030302020204" pitchFamily="66" charset="0"/>
            </a:endParaRPr>
          </a:p>
          <a:p>
            <a:pPr lvl="2"/>
            <a:r>
              <a:rPr lang="en-US" sz="11200" dirty="0">
                <a:latin typeface="Comic Sans MS" panose="030F0702030302020204" pitchFamily="66" charset="0"/>
              </a:rPr>
              <a:t>Radiology:  </a:t>
            </a:r>
            <a:r>
              <a:rPr lang="en-US" sz="11200" dirty="0">
                <a:latin typeface="Comic Sans MS" panose="030F0702030302020204" pitchFamily="66" charset="0"/>
                <a:ea typeface="Calibri" panose="020F0502020204030204" pitchFamily="34" charset="0"/>
                <a:cs typeface="Times New Roman" panose="02020603050405020304" pitchFamily="18" charset="0"/>
              </a:rPr>
              <a:t>Right lower lobe nodule with increased T1 signal, arterial and venous post contrast enhancement, more pronounced on venous phase and diffusion restriction. </a:t>
            </a:r>
          </a:p>
          <a:p>
            <a:pPr lvl="2"/>
            <a:endParaRPr lang="en-US" sz="11200" dirty="0">
              <a:latin typeface="Comic Sans MS" panose="030F0702030302020204" pitchFamily="66" charset="0"/>
            </a:endParaRPr>
          </a:p>
          <a:p>
            <a:pPr lvl="2"/>
            <a:endParaRPr lang="en-US" sz="11200" dirty="0">
              <a:latin typeface="Comic Sans MS" panose="030F0702030302020204" pitchFamily="66" charset="0"/>
            </a:endParaRPr>
          </a:p>
          <a:p>
            <a:pPr lvl="2"/>
            <a:r>
              <a:rPr lang="en-US" sz="11200" dirty="0">
                <a:latin typeface="Comic Sans MS" panose="030F0702030302020204" pitchFamily="66" charset="0"/>
              </a:rPr>
              <a:t>Pathology: Biopsy of a colonic adenocarcinoma metastasis within the lung. The cells form a cribriform and glandular pattern, with distinct nuclear pleomorphism.”</a:t>
            </a:r>
          </a:p>
          <a:p>
            <a:endParaRPr lang="en-US" dirty="0"/>
          </a:p>
        </p:txBody>
      </p:sp>
    </p:spTree>
    <p:extLst>
      <p:ext uri="{BB962C8B-B14F-4D97-AF65-F5344CB8AC3E}">
        <p14:creationId xmlns:p14="http://schemas.microsoft.com/office/powerpoint/2010/main" val="157348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14E3-DC0B-4E38-8C44-8E88CE9EB953}"/>
              </a:ext>
            </a:extLst>
          </p:cNvPr>
          <p:cNvSpPr>
            <a:spLocks noGrp="1"/>
          </p:cNvSpPr>
          <p:nvPr>
            <p:ph type="title"/>
          </p:nvPr>
        </p:nvSpPr>
        <p:spPr/>
        <p:txBody>
          <a:bodyPr/>
          <a:lstStyle/>
          <a:p>
            <a:r>
              <a:rPr lang="en-US" dirty="0"/>
              <a:t>Suggested Reading</a:t>
            </a:r>
            <a:br>
              <a:rPr lang="en-US" dirty="0"/>
            </a:br>
            <a:br>
              <a:rPr lang="en-US" dirty="0"/>
            </a:br>
            <a:endParaRPr lang="en-US" dirty="0"/>
          </a:p>
        </p:txBody>
      </p:sp>
      <p:sp>
        <p:nvSpPr>
          <p:cNvPr id="3" name="Text Placeholder 2">
            <a:extLst>
              <a:ext uri="{FF2B5EF4-FFF2-40B4-BE49-F238E27FC236}">
                <a16:creationId xmlns:a16="http://schemas.microsoft.com/office/drawing/2014/main" id="{744C91E8-17E3-4BC4-9FAE-162BB9AA3168}"/>
              </a:ext>
            </a:extLst>
          </p:cNvPr>
          <p:cNvSpPr>
            <a:spLocks noGrp="1"/>
          </p:cNvSpPr>
          <p:nvPr>
            <p:ph type="body" idx="1"/>
          </p:nvPr>
        </p:nvSpPr>
        <p:spPr>
          <a:xfrm>
            <a:off x="757873" y="1676400"/>
            <a:ext cx="7772400" cy="1131887"/>
          </a:xfrm>
        </p:spPr>
        <p:txBody>
          <a:bodyPr>
            <a:noAutofit/>
          </a:bodyPr>
          <a:lstStyle/>
          <a:p>
            <a:r>
              <a:rPr lang="en-US" sz="1700" dirty="0"/>
              <a:t>1. </a:t>
            </a:r>
            <a:r>
              <a:rPr lang="en-US" sz="1700" dirty="0" err="1"/>
              <a:t>Kurihara</a:t>
            </a:r>
            <a:r>
              <a:rPr lang="en-US" sz="1700" dirty="0"/>
              <a:t> Y,  Matsuoka S. et al.  American Journal of Roentgenology 2014 202:3, W210-W216</a:t>
            </a:r>
            <a:br>
              <a:rPr lang="en-US" sz="1700" dirty="0"/>
            </a:br>
            <a:endParaRPr lang="en-US" sz="1700" dirty="0"/>
          </a:p>
          <a:p>
            <a:r>
              <a:rPr lang="en-US" sz="1700" dirty="0"/>
              <a:t>2. </a:t>
            </a:r>
            <a:r>
              <a:rPr lang="en-US" sz="1700" dirty="0" err="1"/>
              <a:t>Henzler</a:t>
            </a:r>
            <a:r>
              <a:rPr lang="en-US" sz="1700" dirty="0"/>
              <a:t> T, Schmid-</a:t>
            </a:r>
            <a:r>
              <a:rPr lang="en-US" sz="1700" dirty="0" err="1"/>
              <a:t>Bindert</a:t>
            </a:r>
            <a:r>
              <a:rPr lang="en-US" sz="1700" dirty="0"/>
              <a:t> G, Schoenberg SO, Fink C. Diffusion and perfusion MRI of the lung and mediastinum. Eur J </a:t>
            </a:r>
            <a:r>
              <a:rPr lang="en-US" sz="1700" dirty="0" err="1"/>
              <a:t>Radiol</a:t>
            </a:r>
            <a:r>
              <a:rPr lang="en-US" sz="1700" dirty="0"/>
              <a:t> 2010; 76:329–336</a:t>
            </a:r>
          </a:p>
          <a:p>
            <a:endParaRPr lang="en-US" sz="1700" dirty="0"/>
          </a:p>
          <a:p>
            <a:r>
              <a:rPr lang="en-US" sz="1700" dirty="0"/>
              <a:t>3. </a:t>
            </a:r>
            <a:r>
              <a:rPr lang="en-US" sz="1700" dirty="0" err="1"/>
              <a:t>Biederer</a:t>
            </a:r>
            <a:r>
              <a:rPr lang="en-US" sz="1700" dirty="0"/>
              <a:t> J, Hintze C, </a:t>
            </a:r>
            <a:r>
              <a:rPr lang="en-US" sz="1700" dirty="0" err="1"/>
              <a:t>Fabel</a:t>
            </a:r>
            <a:r>
              <a:rPr lang="en-US" sz="1700" dirty="0"/>
              <a:t> M. MRI of pulmonary nodules: technique and diagnostic value. Cancer Imaging. 2008;8(1):125–130. Published 2008 May 19. doi:10.1102/1470-7330.2008.0018</a:t>
            </a:r>
          </a:p>
        </p:txBody>
      </p:sp>
    </p:spTree>
    <p:extLst>
      <p:ext uri="{BB962C8B-B14F-4D97-AF65-F5344CB8AC3E}">
        <p14:creationId xmlns:p14="http://schemas.microsoft.com/office/powerpoint/2010/main" val="372648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A76BA-694D-4418-907A-609B86DE61D2}"/>
              </a:ext>
            </a:extLst>
          </p:cNvPr>
          <p:cNvSpPr>
            <a:spLocks noGrp="1"/>
          </p:cNvSpPr>
          <p:nvPr>
            <p:ph type="body" idx="1"/>
          </p:nvPr>
        </p:nvSpPr>
        <p:spPr>
          <a:xfrm>
            <a:off x="838200" y="1066800"/>
            <a:ext cx="7772400" cy="3733800"/>
          </a:xfrm>
        </p:spPr>
        <p:txBody>
          <a:bodyPr>
            <a:normAutofit fontScale="55000" lnSpcReduction="20000"/>
          </a:bodyPr>
          <a:lstStyle/>
          <a:p>
            <a:r>
              <a:rPr lang="en-US" dirty="0"/>
              <a:t>Presenting Author: </a:t>
            </a:r>
          </a:p>
          <a:p>
            <a:endParaRPr lang="en-US" b="1" dirty="0"/>
          </a:p>
          <a:p>
            <a:r>
              <a:rPr lang="en-US" dirty="0" err="1"/>
              <a:t>Gokhan</a:t>
            </a:r>
            <a:r>
              <a:rPr lang="en-US" dirty="0"/>
              <a:t> Kuyumcu, </a:t>
            </a:r>
            <a:r>
              <a:rPr lang="en-US" b="1" dirty="0"/>
              <a:t>M.D. </a:t>
            </a:r>
          </a:p>
          <a:p>
            <a:endParaRPr lang="en-US" b="1" dirty="0"/>
          </a:p>
          <a:p>
            <a:r>
              <a:rPr lang="en-US" b="1" dirty="0"/>
              <a:t>Diagnostic Radiology Resident </a:t>
            </a:r>
            <a:endParaRPr lang="en-US" dirty="0"/>
          </a:p>
          <a:p>
            <a:r>
              <a:rPr lang="en-US" b="1" dirty="0"/>
              <a:t>1501 N. Campbell Avenue</a:t>
            </a:r>
            <a:endParaRPr lang="en-US" dirty="0"/>
          </a:p>
          <a:p>
            <a:r>
              <a:rPr lang="en-US" b="1" dirty="0"/>
              <a:t>PO Box 245067 </a:t>
            </a:r>
            <a:endParaRPr lang="en-US" dirty="0"/>
          </a:p>
          <a:p>
            <a:r>
              <a:rPr lang="en-US" b="1" dirty="0"/>
              <a:t>Tucson, AZ.</a:t>
            </a:r>
          </a:p>
          <a:p>
            <a:endParaRPr lang="en-US" dirty="0"/>
          </a:p>
          <a:p>
            <a:br>
              <a:rPr lang="en-US" dirty="0"/>
            </a:br>
            <a:endParaRPr lang="en-US" dirty="0"/>
          </a:p>
          <a:p>
            <a:r>
              <a:rPr lang="en-US" dirty="0"/>
              <a:t>gokhankuyumcu@gmail.com</a:t>
            </a:r>
          </a:p>
        </p:txBody>
      </p:sp>
    </p:spTree>
    <p:extLst>
      <p:ext uri="{BB962C8B-B14F-4D97-AF65-F5344CB8AC3E}">
        <p14:creationId xmlns:p14="http://schemas.microsoft.com/office/powerpoint/2010/main" val="2886478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01CF870F-20F7-46FD-8D92-DEC66A6601E0}"/>
              </a:ext>
            </a:extLst>
          </p:cNvPr>
          <p:cNvSpPr>
            <a:spLocks noGrp="1"/>
          </p:cNvSpPr>
          <p:nvPr>
            <p:ph type="body" idx="1"/>
          </p:nvPr>
        </p:nvSpPr>
        <p:spPr>
          <a:xfrm>
            <a:off x="497840" y="2971800"/>
            <a:ext cx="7981950" cy="1524000"/>
          </a:xfrm>
        </p:spPr>
        <p:txBody>
          <a:bodyPr>
            <a:normAutofit/>
          </a:bodyPr>
          <a:lstStyle/>
          <a:p>
            <a:r>
              <a:rPr lang="en-US" sz="2800" b="1" dirty="0">
                <a:solidFill>
                  <a:schemeClr val="tx1"/>
                </a:solidFill>
              </a:rPr>
              <a:t>No Relevant Financial Disclosures.</a:t>
            </a:r>
            <a:endParaRPr lang="en-US" sz="2800" dirty="0">
              <a:solidFill>
                <a:schemeClr val="tx1"/>
              </a:solidFill>
            </a:endParaRPr>
          </a:p>
        </p:txBody>
      </p:sp>
      <p:sp>
        <p:nvSpPr>
          <p:cNvPr id="7" name="Title 1">
            <a:extLst>
              <a:ext uri="{FF2B5EF4-FFF2-40B4-BE49-F238E27FC236}">
                <a16:creationId xmlns:a16="http://schemas.microsoft.com/office/drawing/2014/main" id="{B1D1C0E1-1BB9-4881-A556-86888E8B8504}"/>
              </a:ext>
            </a:extLst>
          </p:cNvPr>
          <p:cNvSpPr>
            <a:spLocks noGrp="1"/>
          </p:cNvSpPr>
          <p:nvPr>
            <p:ph type="title"/>
          </p:nvPr>
        </p:nvSpPr>
        <p:spPr>
          <a:xfrm>
            <a:off x="602615" y="228600"/>
            <a:ext cx="7772400" cy="1143000"/>
          </a:xfrm>
        </p:spPr>
        <p:txBody>
          <a:bodyPr/>
          <a:lstStyle/>
          <a:p>
            <a:pPr fontAlgn="auto">
              <a:spcAft>
                <a:spcPts val="0"/>
              </a:spcAft>
              <a:defRPr/>
            </a:pPr>
            <a:r>
              <a:rPr lang="en-US" sz="4500" dirty="0">
                <a:latin typeface="Calibri" panose="020F0502020204030204" pitchFamily="34" charset="0"/>
                <a:cs typeface="Calibri" panose="020F0502020204030204" pitchFamily="34" charset="0"/>
              </a:rPr>
              <a:t>Disclosures</a:t>
            </a:r>
            <a:endParaRPr sz="4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6336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3AAC-F716-44AC-ACAB-EFCCD59032AD}"/>
              </a:ext>
            </a:extLst>
          </p:cNvPr>
          <p:cNvSpPr>
            <a:spLocks noGrp="1"/>
          </p:cNvSpPr>
          <p:nvPr>
            <p:ph type="title"/>
          </p:nvPr>
        </p:nvSpPr>
        <p:spPr>
          <a:xfrm>
            <a:off x="1008856" y="228600"/>
            <a:ext cx="7126287" cy="1285875"/>
          </a:xfrm>
        </p:spPr>
        <p:txBody>
          <a:bodyPr/>
          <a:lstStyle/>
          <a:p>
            <a:r>
              <a:rPr lang="en-US" dirty="0">
                <a:latin typeface="Calibri" panose="020F0502020204030204" pitchFamily="34" charset="0"/>
                <a:cs typeface="Calibri" panose="020F0502020204030204" pitchFamily="34" charset="0"/>
              </a:rPr>
              <a:t>Objective</a:t>
            </a:r>
          </a:p>
        </p:txBody>
      </p:sp>
      <p:sp>
        <p:nvSpPr>
          <p:cNvPr id="3" name="Text Placeholder 2">
            <a:extLst>
              <a:ext uri="{FF2B5EF4-FFF2-40B4-BE49-F238E27FC236}">
                <a16:creationId xmlns:a16="http://schemas.microsoft.com/office/drawing/2014/main" id="{5A51B9B2-457F-4AA3-87BB-2D7634993242}"/>
              </a:ext>
            </a:extLst>
          </p:cNvPr>
          <p:cNvSpPr>
            <a:spLocks noGrp="1"/>
          </p:cNvSpPr>
          <p:nvPr>
            <p:ph type="body" idx="1"/>
          </p:nvPr>
        </p:nvSpPr>
        <p:spPr>
          <a:xfrm>
            <a:off x="685799" y="1752600"/>
            <a:ext cx="7772400" cy="1131887"/>
          </a:xfrm>
        </p:spPr>
        <p:txBody>
          <a:bodyPr>
            <a:normAutofit fontScale="77500" lnSpcReduction="20000"/>
          </a:bodyPr>
          <a:lstStyle/>
          <a:p>
            <a:r>
              <a:rPr lang="en-US" dirty="0"/>
              <a:t>Main Objective: Evaluate the signal characteristics of biopsy proven pulmonary nodules on MRI</a:t>
            </a:r>
          </a:p>
        </p:txBody>
      </p:sp>
      <p:sp>
        <p:nvSpPr>
          <p:cNvPr id="4" name="Rectangle 3">
            <a:extLst>
              <a:ext uri="{FF2B5EF4-FFF2-40B4-BE49-F238E27FC236}">
                <a16:creationId xmlns:a16="http://schemas.microsoft.com/office/drawing/2014/main" id="{007A0571-DA0B-40C4-B3E8-E5FA7152BFDF}"/>
              </a:ext>
            </a:extLst>
          </p:cNvPr>
          <p:cNvSpPr/>
          <p:nvPr/>
        </p:nvSpPr>
        <p:spPr>
          <a:xfrm>
            <a:off x="1008856" y="3105835"/>
            <a:ext cx="7601744" cy="1475084"/>
          </a:xfrm>
          <a:prstGeom prst="rect">
            <a:avLst/>
          </a:prstGeom>
        </p:spPr>
        <p:txBody>
          <a:bodyPr wrap="square">
            <a:spAutoFit/>
          </a:bodyPr>
          <a:lstStyle/>
          <a:p>
            <a:pPr algn="ctr">
              <a:lnSpc>
                <a:spcPct val="80000"/>
              </a:lnSpc>
              <a:spcBef>
                <a:spcPct val="20000"/>
              </a:spcBef>
            </a:pPr>
            <a:r>
              <a:rPr lang="en-US" sz="2800" dirty="0">
                <a:solidFill>
                  <a:schemeClr val="tx1">
                    <a:tint val="75000"/>
                  </a:schemeClr>
                </a:solidFill>
                <a:latin typeface="Comic Sans MS" pitchFamily="66" charset="0"/>
              </a:rPr>
              <a:t>Secondary objective: Determine sensitivity and specifity of different sequences in determining malignant potential of pulmonary nodules. </a:t>
            </a:r>
          </a:p>
        </p:txBody>
      </p:sp>
    </p:spTree>
    <p:extLst>
      <p:ext uri="{BB962C8B-B14F-4D97-AF65-F5344CB8AC3E}">
        <p14:creationId xmlns:p14="http://schemas.microsoft.com/office/powerpoint/2010/main" val="257356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5158-B916-4AEB-B138-BE912B990C2E}"/>
              </a:ext>
            </a:extLst>
          </p:cNvPr>
          <p:cNvSpPr>
            <a:spLocks noGrp="1"/>
          </p:cNvSpPr>
          <p:nvPr>
            <p:ph type="title"/>
          </p:nvPr>
        </p:nvSpPr>
        <p:spPr>
          <a:xfrm>
            <a:off x="838200" y="12153"/>
            <a:ext cx="7772400" cy="1438275"/>
          </a:xfrm>
        </p:spPr>
        <p:txBody>
          <a:bodyPr/>
          <a:lstStyle/>
          <a:p>
            <a:r>
              <a:rPr lang="en-US" sz="5500" dirty="0">
                <a:latin typeface="Calibri" panose="020F0502020204030204" pitchFamily="34" charset="0"/>
                <a:cs typeface="Calibri" panose="020F0502020204030204" pitchFamily="34" charset="0"/>
              </a:rPr>
              <a:t>Materials and Methods</a:t>
            </a:r>
          </a:p>
        </p:txBody>
      </p:sp>
      <p:sp>
        <p:nvSpPr>
          <p:cNvPr id="3" name="Text Placeholder 2">
            <a:extLst>
              <a:ext uri="{FF2B5EF4-FFF2-40B4-BE49-F238E27FC236}">
                <a16:creationId xmlns:a16="http://schemas.microsoft.com/office/drawing/2014/main" id="{2BADAAD1-CB92-4264-A30F-BFBFAB953E29}"/>
              </a:ext>
            </a:extLst>
          </p:cNvPr>
          <p:cNvSpPr>
            <a:spLocks noGrp="1"/>
          </p:cNvSpPr>
          <p:nvPr>
            <p:ph type="body" idx="1"/>
          </p:nvPr>
        </p:nvSpPr>
        <p:spPr>
          <a:xfrm>
            <a:off x="457200" y="1676400"/>
            <a:ext cx="8382000" cy="4343400"/>
          </a:xfrm>
        </p:spPr>
        <p:txBody>
          <a:bodyPr>
            <a:normAutofit fontScale="62500" lnSpcReduction="20000"/>
          </a:bodyPr>
          <a:lstStyle/>
          <a:p>
            <a:endParaRPr lang="en-US" dirty="0"/>
          </a:p>
          <a:p>
            <a:pPr marL="742950" indent="-742950">
              <a:buFont typeface="Wingdings" panose="05000000000000000000" pitchFamily="2" charset="2"/>
              <a:buChar char="§"/>
            </a:pPr>
            <a:r>
              <a:rPr lang="en-US" dirty="0"/>
              <a:t>2360 patients who underwent lung nodule biopsy from 1/2014 to 1/2019</a:t>
            </a:r>
          </a:p>
          <a:p>
            <a:pPr marL="742950" indent="-742950">
              <a:buFont typeface="Wingdings" panose="05000000000000000000" pitchFamily="2" charset="2"/>
              <a:buChar char="§"/>
            </a:pPr>
            <a:endParaRPr lang="en-US" dirty="0"/>
          </a:p>
          <a:p>
            <a:pPr marL="742950" indent="-742950">
              <a:buFont typeface="Wingdings" panose="05000000000000000000" pitchFamily="2" charset="2"/>
              <a:buChar char="§"/>
            </a:pPr>
            <a:r>
              <a:rPr lang="en-US" dirty="0"/>
              <a:t>184 =&gt;&gt; MRI of the chest or abdomen (if the biopsied nodule was visible) and</a:t>
            </a:r>
          </a:p>
          <a:p>
            <a:pPr marL="571500" indent="-571500">
              <a:buFont typeface="Wingdings" panose="05000000000000000000" pitchFamily="2" charset="2"/>
              <a:buChar char="§"/>
            </a:pPr>
            <a:r>
              <a:rPr lang="en-US" dirty="0"/>
              <a:t>biopsy results available.</a:t>
            </a:r>
          </a:p>
          <a:p>
            <a:pPr marL="571500" indent="-571500">
              <a:buFont typeface="Wingdings" panose="05000000000000000000" pitchFamily="2" charset="2"/>
              <a:buChar char="§"/>
            </a:pPr>
            <a:endParaRPr lang="en-US" dirty="0"/>
          </a:p>
          <a:p>
            <a:pPr marL="571500" indent="-571500">
              <a:buFont typeface="Wingdings" panose="05000000000000000000" pitchFamily="2" charset="2"/>
              <a:buChar char="§"/>
            </a:pPr>
            <a:r>
              <a:rPr lang="en-US" dirty="0"/>
              <a:t>136 patients =&gt; T1, T2 and normalized T1 and T2 values </a:t>
            </a:r>
          </a:p>
          <a:p>
            <a:pPr marL="571500" indent="-571500">
              <a:buFont typeface="Wingdings" panose="05000000000000000000" pitchFamily="2" charset="2"/>
              <a:buChar char="§"/>
            </a:pPr>
            <a:endParaRPr lang="en-US" dirty="0"/>
          </a:p>
          <a:p>
            <a:pPr marL="571500" indent="-571500">
              <a:buFont typeface="Wingdings" panose="05000000000000000000" pitchFamily="2" charset="2"/>
              <a:buChar char="§"/>
            </a:pPr>
            <a:r>
              <a:rPr lang="en-US" dirty="0"/>
              <a:t>127=&gt;&gt; Diffusion sequence available</a:t>
            </a:r>
          </a:p>
        </p:txBody>
      </p:sp>
    </p:spTree>
    <p:extLst>
      <p:ext uri="{BB962C8B-B14F-4D97-AF65-F5344CB8AC3E}">
        <p14:creationId xmlns:p14="http://schemas.microsoft.com/office/powerpoint/2010/main" val="657963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12" name="Chart 11">
                <a:extLst>
                  <a:ext uri="{FF2B5EF4-FFF2-40B4-BE49-F238E27FC236}">
                    <a16:creationId xmlns:a16="http://schemas.microsoft.com/office/drawing/2014/main" id="{06AC01BB-B0E0-428A-8E3D-D10532E6B881}"/>
                  </a:ext>
                </a:extLst>
              </p:cNvPr>
              <p:cNvGraphicFramePr/>
              <p:nvPr>
                <p:extLst>
                  <p:ext uri="{D42A27DB-BD31-4B8C-83A1-F6EECF244321}">
                    <p14:modId xmlns:p14="http://schemas.microsoft.com/office/powerpoint/2010/main" val="4212561200"/>
                  </p:ext>
                </p:extLst>
              </p:nvPr>
            </p:nvGraphicFramePr>
            <p:xfrm>
              <a:off x="0" y="457200"/>
              <a:ext cx="8991600" cy="56388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2" name="Chart 11">
                <a:extLst>
                  <a:ext uri="{FF2B5EF4-FFF2-40B4-BE49-F238E27FC236}">
                    <a16:creationId xmlns:a16="http://schemas.microsoft.com/office/drawing/2014/main" id="{06AC01BB-B0E0-428A-8E3D-D10532E6B881}"/>
                  </a:ext>
                </a:extLst>
              </p:cNvPr>
              <p:cNvPicPr>
                <a:picLocks noGrp="1" noRot="1" noChangeAspect="1" noMove="1" noResize="1" noEditPoints="1" noAdjustHandles="1" noChangeArrowheads="1" noChangeShapeType="1"/>
              </p:cNvPicPr>
              <p:nvPr/>
            </p:nvPicPr>
            <p:blipFill>
              <a:blip r:embed="rId3"/>
              <a:stretch>
                <a:fillRect/>
              </a:stretch>
            </p:blipFill>
            <p:spPr>
              <a:xfrm>
                <a:off x="0" y="457200"/>
                <a:ext cx="8991600" cy="5638800"/>
              </a:xfrm>
              <a:prstGeom prst="rect">
                <a:avLst/>
              </a:prstGeom>
            </p:spPr>
          </p:pic>
        </mc:Fallback>
      </mc:AlternateContent>
    </p:spTree>
    <p:extLst>
      <p:ext uri="{BB962C8B-B14F-4D97-AF65-F5344CB8AC3E}">
        <p14:creationId xmlns:p14="http://schemas.microsoft.com/office/powerpoint/2010/main" val="679775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634A-2762-4EB7-A7D6-2692A6EF3142}"/>
              </a:ext>
            </a:extLst>
          </p:cNvPr>
          <p:cNvSpPr>
            <a:spLocks noGrp="1"/>
          </p:cNvSpPr>
          <p:nvPr>
            <p:ph type="title"/>
          </p:nvPr>
        </p:nvSpPr>
        <p:spPr>
          <a:xfrm>
            <a:off x="838200" y="0"/>
            <a:ext cx="7888287" cy="1362075"/>
          </a:xfrm>
        </p:spPr>
        <p:txBody>
          <a:bodyPr/>
          <a:lstStyle/>
          <a:p>
            <a:r>
              <a:rPr lang="en-US" dirty="0"/>
              <a:t>Statistical Method</a:t>
            </a:r>
          </a:p>
        </p:txBody>
      </p:sp>
      <p:sp>
        <p:nvSpPr>
          <p:cNvPr id="4" name="Rectangle 3">
            <a:extLst>
              <a:ext uri="{FF2B5EF4-FFF2-40B4-BE49-F238E27FC236}">
                <a16:creationId xmlns:a16="http://schemas.microsoft.com/office/drawing/2014/main" id="{83781DB5-0027-49D7-8A35-4A09F2A28DB5}"/>
              </a:ext>
            </a:extLst>
          </p:cNvPr>
          <p:cNvSpPr/>
          <p:nvPr/>
        </p:nvSpPr>
        <p:spPr>
          <a:xfrm>
            <a:off x="131127" y="1336675"/>
            <a:ext cx="8610600" cy="5377241"/>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eriod"/>
            </a:pPr>
            <a:r>
              <a:rPr lang="en-US" sz="2300" dirty="0">
                <a:latin typeface="Calibri" panose="020F0502020204030204" pitchFamily="34" charset="0"/>
                <a:ea typeface="Calibri" panose="020F0502020204030204" pitchFamily="34" charset="0"/>
                <a:cs typeface="Times New Roman" panose="02020603050405020304" pitchFamily="18" charset="0"/>
              </a:rPr>
              <a:t>Correlation (Spearman rho) analyses were performed.  All predictors that exhibited moderate correlation (p&lt;0.1) were included in a multivariable logistic regression model with stepwise selection of predictors and with pathology as the outcome.  </a:t>
            </a:r>
          </a:p>
          <a:p>
            <a:pPr marL="342900" marR="0" lvl="0" indent="-342900">
              <a:lnSpc>
                <a:spcPct val="107000"/>
              </a:lnSpc>
              <a:spcBef>
                <a:spcPts val="0"/>
              </a:spcBef>
              <a:spcAft>
                <a:spcPts val="0"/>
              </a:spcAft>
              <a:buFont typeface="+mj-lt"/>
              <a:buAutoNum type="arabicPeriod"/>
            </a:pP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300" dirty="0">
                <a:latin typeface="Calibri" panose="020F0502020204030204" pitchFamily="34" charset="0"/>
                <a:ea typeface="Calibri" panose="020F0502020204030204" pitchFamily="34" charset="0"/>
                <a:cs typeface="Times New Roman" panose="02020603050405020304" pitchFamily="18" charset="0"/>
              </a:rPr>
              <a:t>Effects associated with p&lt;0.05 were considered statistically significant.  </a:t>
            </a:r>
          </a:p>
          <a:p>
            <a:pPr marL="342900" marR="0" lvl="0" indent="-342900">
              <a:lnSpc>
                <a:spcPct val="107000"/>
              </a:lnSpc>
              <a:spcBef>
                <a:spcPts val="0"/>
              </a:spcBef>
              <a:spcAft>
                <a:spcPts val="0"/>
              </a:spcAft>
              <a:buFont typeface="+mj-lt"/>
              <a:buAutoNum type="arabicPeriod"/>
            </a:pP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300" dirty="0">
                <a:latin typeface="Calibri" panose="020F0502020204030204" pitchFamily="34" charset="0"/>
                <a:ea typeface="Calibri" panose="020F0502020204030204" pitchFamily="34" charset="0"/>
                <a:cs typeface="Times New Roman" panose="02020603050405020304" pitchFamily="18" charset="0"/>
              </a:rPr>
              <a:t>A multivariable logistic regression model with Firth’s bias correction was used to construct the receiver operating characteristic (ROC) curve, from which the area under the curve (AUC) along with the 95% Wald’s confidence limits (CL) were obtained.  </a:t>
            </a:r>
          </a:p>
          <a:p>
            <a:pPr marL="342900" marR="0" lvl="0" indent="-342900">
              <a:lnSpc>
                <a:spcPct val="107000"/>
              </a:lnSpc>
              <a:spcBef>
                <a:spcPts val="0"/>
              </a:spcBef>
              <a:spcAft>
                <a:spcPts val="0"/>
              </a:spcAft>
              <a:buFont typeface="+mj-lt"/>
              <a:buAutoNum type="arabicPeriod"/>
            </a:pP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300" dirty="0">
                <a:latin typeface="Calibri" panose="020F0502020204030204" pitchFamily="34" charset="0"/>
                <a:ea typeface="Calibri" panose="020F0502020204030204" pitchFamily="34" charset="0"/>
                <a:cs typeface="Times New Roman" panose="02020603050405020304" pitchFamily="18" charset="0"/>
              </a:rPr>
              <a:t>Hosmer-</a:t>
            </a:r>
            <a:r>
              <a:rPr lang="en-US" sz="2300" dirty="0" err="1">
                <a:latin typeface="Calibri" panose="020F0502020204030204" pitchFamily="34" charset="0"/>
                <a:ea typeface="Calibri" panose="020F0502020204030204" pitchFamily="34" charset="0"/>
                <a:cs typeface="Times New Roman" panose="02020603050405020304" pitchFamily="18" charset="0"/>
              </a:rPr>
              <a:t>Lemeshow</a:t>
            </a:r>
            <a:r>
              <a:rPr lang="en-US" sz="2300" dirty="0">
                <a:latin typeface="Calibri" panose="020F0502020204030204" pitchFamily="34" charset="0"/>
                <a:ea typeface="Calibri" panose="020F0502020204030204" pitchFamily="34" charset="0"/>
                <a:cs typeface="Times New Roman" panose="02020603050405020304" pitchFamily="18" charset="0"/>
              </a:rPr>
              <a:t> goodness of fit tests were performed.</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8454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90B4-D3B6-48DA-95E4-D4AA346F16AB}"/>
              </a:ext>
            </a:extLst>
          </p:cNvPr>
          <p:cNvSpPr>
            <a:spLocks noGrp="1"/>
          </p:cNvSpPr>
          <p:nvPr>
            <p:ph type="title"/>
          </p:nvPr>
        </p:nvSpPr>
        <p:spPr>
          <a:xfrm>
            <a:off x="838200" y="0"/>
            <a:ext cx="7278687" cy="1438275"/>
          </a:xfrm>
        </p:spPr>
        <p:txBody>
          <a:bodyPr/>
          <a:lstStyle/>
          <a:p>
            <a:r>
              <a:rPr lang="en-US" dirty="0"/>
              <a:t>Results</a:t>
            </a:r>
          </a:p>
        </p:txBody>
      </p:sp>
      <p:sp>
        <p:nvSpPr>
          <p:cNvPr id="3" name="Text Placeholder 2">
            <a:extLst>
              <a:ext uri="{FF2B5EF4-FFF2-40B4-BE49-F238E27FC236}">
                <a16:creationId xmlns:a16="http://schemas.microsoft.com/office/drawing/2014/main" id="{EFF7ECAA-60F1-4F3C-9FFB-AB02973BB317}"/>
              </a:ext>
            </a:extLst>
          </p:cNvPr>
          <p:cNvSpPr>
            <a:spLocks noGrp="1"/>
          </p:cNvSpPr>
          <p:nvPr>
            <p:ph type="body" idx="1"/>
          </p:nvPr>
        </p:nvSpPr>
        <p:spPr>
          <a:xfrm>
            <a:off x="533400" y="1438275"/>
            <a:ext cx="8001000" cy="2066925"/>
          </a:xfrm>
        </p:spPr>
        <p:txBody>
          <a:bodyPr>
            <a:normAutofit/>
          </a:bodyPr>
          <a:lstStyle/>
          <a:p>
            <a:r>
              <a:rPr lang="en-US" dirty="0"/>
              <a:t>Median age: 64 (47-72.5) years</a:t>
            </a:r>
          </a:p>
          <a:p>
            <a:endParaRPr lang="en-US" dirty="0"/>
          </a:p>
          <a:p>
            <a:r>
              <a:rPr lang="en-US" dirty="0"/>
              <a:t>Median size: 1.8 (1.2-2.2) cm </a:t>
            </a:r>
          </a:p>
          <a:p>
            <a:endParaRPr lang="en-US" dirty="0"/>
          </a:p>
        </p:txBody>
      </p:sp>
    </p:spTree>
    <p:extLst>
      <p:ext uri="{BB962C8B-B14F-4D97-AF65-F5344CB8AC3E}">
        <p14:creationId xmlns:p14="http://schemas.microsoft.com/office/powerpoint/2010/main" val="2027483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10E0-A3C3-4235-8A29-B321737B1E79}"/>
              </a:ext>
            </a:extLst>
          </p:cNvPr>
          <p:cNvSpPr>
            <a:spLocks noGrp="1"/>
          </p:cNvSpPr>
          <p:nvPr>
            <p:ph type="title"/>
          </p:nvPr>
        </p:nvSpPr>
        <p:spPr>
          <a:xfrm>
            <a:off x="894556" y="24765"/>
            <a:ext cx="7354887" cy="1285875"/>
          </a:xfrm>
        </p:spPr>
        <p:txBody>
          <a:bodyPr/>
          <a:lstStyle/>
          <a:p>
            <a:r>
              <a:rPr lang="en-US" dirty="0"/>
              <a:t>Results</a:t>
            </a:r>
          </a:p>
        </p:txBody>
      </p:sp>
      <p:sp>
        <p:nvSpPr>
          <p:cNvPr id="3" name="Text Placeholder 2">
            <a:extLst>
              <a:ext uri="{FF2B5EF4-FFF2-40B4-BE49-F238E27FC236}">
                <a16:creationId xmlns:a16="http://schemas.microsoft.com/office/drawing/2014/main" id="{F426ABB1-D30B-4A02-8AD5-E1812FE246DD}"/>
              </a:ext>
            </a:extLst>
          </p:cNvPr>
          <p:cNvSpPr>
            <a:spLocks noGrp="1"/>
          </p:cNvSpPr>
          <p:nvPr>
            <p:ph type="body" idx="1"/>
          </p:nvPr>
        </p:nvSpPr>
        <p:spPr>
          <a:xfrm>
            <a:off x="-152400" y="1676400"/>
            <a:ext cx="8991599" cy="5334000"/>
          </a:xfrm>
        </p:spPr>
        <p:txBody>
          <a:bodyPr>
            <a:normAutofit/>
          </a:bodyPr>
          <a:lstStyle/>
          <a:p>
            <a:pPr marL="571500" indent="-571500">
              <a:buFont typeface="Arial" panose="020B0604020202020204" pitchFamily="34" charset="0"/>
              <a:buChar char="•"/>
            </a:pPr>
            <a:r>
              <a:rPr lang="en-US" sz="2400" dirty="0"/>
              <a:t>Diffusion restriction was positively correlated with malignancy:  rho=-0.341; p&lt;0.001</a:t>
            </a:r>
          </a:p>
          <a:p>
            <a:pPr marL="571500" indent="-571500">
              <a:buFont typeface="Arial" panose="020B0604020202020204" pitchFamily="34" charset="0"/>
              <a:buChar char="•"/>
            </a:pPr>
            <a:endParaRPr lang="en-US" sz="2400" dirty="0"/>
          </a:p>
          <a:p>
            <a:pPr marL="571500" indent="-571500">
              <a:buFont typeface="Arial" panose="020B0604020202020204" pitchFamily="34" charset="0"/>
              <a:buChar char="•"/>
            </a:pPr>
            <a:r>
              <a:rPr lang="en-US" sz="2400" dirty="0"/>
              <a:t>Nodule-to-muscle ratio of the delayed phase T1 VIBE was positively correlated with malignancy: rho=0.257; p=0.012</a:t>
            </a:r>
          </a:p>
          <a:p>
            <a:pPr marL="571500" indent="-571500">
              <a:buFont typeface="Arial" panose="020B0604020202020204" pitchFamily="34" charset="0"/>
              <a:buChar char="•"/>
            </a:pPr>
            <a:endParaRPr lang="en-US" sz="2400" dirty="0"/>
          </a:p>
          <a:p>
            <a:pPr marL="571500" indent="-571500">
              <a:buFont typeface="Arial" panose="020B0604020202020204" pitchFamily="34" charset="0"/>
              <a:buChar char="•"/>
            </a:pPr>
            <a:r>
              <a:rPr lang="en-US" sz="2400" dirty="0"/>
              <a:t>Nodule-to-muscle ratio of T2 SPAIR and T1 VIBE – </a:t>
            </a:r>
            <a:r>
              <a:rPr lang="en-US" sz="2400" dirty="0" err="1"/>
              <a:t>precontrast</a:t>
            </a:r>
            <a:r>
              <a:rPr lang="en-US" sz="2400" dirty="0"/>
              <a:t> were marginally correlated with malignancy: rho=0.161; p=0.067, rho=0.148; p=0.089 respectively</a:t>
            </a:r>
          </a:p>
          <a:p>
            <a:endParaRPr lang="en-US" sz="2400" dirty="0"/>
          </a:p>
        </p:txBody>
      </p:sp>
    </p:spTree>
    <p:extLst>
      <p:ext uri="{BB962C8B-B14F-4D97-AF65-F5344CB8AC3E}">
        <p14:creationId xmlns:p14="http://schemas.microsoft.com/office/powerpoint/2010/main" val="42632275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6A72B87AB81A4B94F8D790ECA0F6B0" ma:contentTypeVersion="14" ma:contentTypeDescription="Create a new document." ma:contentTypeScope="" ma:versionID="dbe59a76f25739055b0df1e5b74aa0e9">
  <xsd:schema xmlns:xsd="http://www.w3.org/2001/XMLSchema" xmlns:p="http://schemas.microsoft.com/office/2006/metadata/properties" targetNamespace="http://schemas.microsoft.com/office/2006/metadata/properties" ma:root="true" ma:fieldsID="7901389393408e46360fc959531bfe6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ma:readOnly="true"/>
        <xsd:element ref="dc:title" minOccurs="0" maxOccurs="1" ma:index="1" ma:displayName="Port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B7326056-7201-48C3-97EA-6647F7F250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C0A1E209-E0A4-4CA8-BC93-C45E7E8ECF26}">
  <ds:schemaRefs>
    <ds:schemaRef ds:uri="http://schemas.microsoft.com/sharepoint/v3/contenttype/forms"/>
  </ds:schemaRefs>
</ds:datastoreItem>
</file>

<file path=customXml/itemProps3.xml><?xml version="1.0" encoding="utf-8"?>
<ds:datastoreItem xmlns:ds="http://schemas.openxmlformats.org/officeDocument/2006/customXml" ds:itemID="{6149C810-5676-4556-B7AC-CA3CC7985968}">
  <ds:schemaRefs>
    <ds:schemaRef ds:uri="http://purl.org/dc/dcmitype/"/>
    <ds:schemaRef ds:uri="http://schemas.openxmlformats.org/package/2006/metadata/core-properties"/>
    <ds:schemaRef ds:uri="http://schemas.microsoft.com/office/2006/documentManagement/types"/>
    <ds:schemaRef ds:uri="http://purl.org/dc/elements/1.1/"/>
    <ds:schemaRef ds:uri="http://purl.org/dc/terms/"/>
    <ds:schemaRef ds:uri="http://www.w3.org/XML/1998/namespac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Executive</Template>
  <TotalTime>8717</TotalTime>
  <Words>788</Words>
  <Application>Microsoft Office PowerPoint</Application>
  <PresentationFormat>On-screen Show (4:3)</PresentationFormat>
  <Paragraphs>133</Paragraphs>
  <Slides>28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Century Gothic</vt:lpstr>
      <vt:lpstr>Chiller</vt:lpstr>
      <vt:lpstr>Comic Sans MS</vt:lpstr>
      <vt:lpstr>Courier New</vt:lpstr>
      <vt:lpstr>Palatino Linotype</vt:lpstr>
      <vt:lpstr>Tempus Sans ITC</vt:lpstr>
      <vt:lpstr>Wingdings</vt:lpstr>
      <vt:lpstr>Executive</vt:lpstr>
      <vt:lpstr>Magnetic Resonance Imaging of Biopsy Proven Benign and Malignant Pulmonary Nodules.</vt:lpstr>
      <vt:lpstr>PowerPoint Presentation</vt:lpstr>
      <vt:lpstr>Disclosures</vt:lpstr>
      <vt:lpstr>Objective</vt:lpstr>
      <vt:lpstr>Materials and Methods</vt:lpstr>
      <vt:lpstr>PowerPoint Presentation</vt:lpstr>
      <vt:lpstr>Statistical Method</vt:lpstr>
      <vt:lpstr>Results</vt:lpstr>
      <vt:lpstr>Results</vt:lpstr>
      <vt:lpstr>Multivariate Regression Model</vt:lpstr>
      <vt:lpstr>PowerPoint Presentation</vt:lpstr>
      <vt:lpstr>Case 1</vt:lpstr>
      <vt:lpstr>PowerPoint Presentation</vt:lpstr>
      <vt:lpstr>PowerPoint Presentation</vt:lpstr>
      <vt:lpstr>PowerPoint Presentation</vt:lpstr>
      <vt:lpstr>Case 2</vt:lpstr>
      <vt:lpstr>PowerPoint Presentation</vt:lpstr>
      <vt:lpstr>PowerPoint Presentation</vt:lpstr>
      <vt:lpstr>Case 3</vt:lpstr>
      <vt:lpstr>PowerPoint Presentation</vt:lpstr>
      <vt:lpstr>PowerPoint Presentation</vt:lpstr>
      <vt:lpstr>PowerPoint Presentation</vt:lpstr>
      <vt:lpstr>Case 4</vt:lpstr>
      <vt:lpstr>PowerPoint Presentation</vt:lpstr>
      <vt:lpstr>PowerPoint Presentation</vt:lpstr>
      <vt:lpstr>Result: Colorectal Ca Metastasis</vt:lpstr>
      <vt:lpstr>Suggested Reading  </vt:lpstr>
      <vt:lpstr>PowerPoint Presentation</vt:lpstr>
    </vt:vector>
  </TitlesOfParts>
  <Company>The University of Arizona Health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Crooked Foot</dc:title>
  <dc:creator>Valued Staff Member</dc:creator>
  <cp:lastModifiedBy>gökhan kuyumcu</cp:lastModifiedBy>
  <cp:revision>206</cp:revision>
  <dcterms:created xsi:type="dcterms:W3CDTF">2013-06-18T21:54:35Z</dcterms:created>
  <dcterms:modified xsi:type="dcterms:W3CDTF">2020-02-07T04:46:23Z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0x010100106A72B87AB81A4B94F8D790ECA0F6B0</vt:lpwstr>
  </property>
</Properties>
</file>